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322" r:id="rId3"/>
    <p:sldId id="342"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4" r:id="rId23"/>
    <p:sldId id="362" r:id="rId24"/>
    <p:sldId id="363" r:id="rId25"/>
    <p:sldId id="365" r:id="rId26"/>
  </p:sldIdLst>
  <p:sldSz cx="9144000" cy="5145088"/>
  <p:notesSz cx="6858000" cy="9144000"/>
  <p:defaultTextStyle>
    <a:defPPr>
      <a:defRPr lang="de-DE"/>
    </a:defPPr>
    <a:lvl1pPr marL="0" algn="l" defTabSz="457165" rtl="0" eaLnBrk="1" latinLnBrk="0" hangingPunct="1">
      <a:defRPr sz="1800" kern="1200">
        <a:solidFill>
          <a:schemeClr val="tx1"/>
        </a:solidFill>
        <a:latin typeface="+mn-lt"/>
        <a:ea typeface="+mn-ea"/>
        <a:cs typeface="+mn-cs"/>
      </a:defRPr>
    </a:lvl1pPr>
    <a:lvl2pPr marL="457165" algn="l" defTabSz="457165" rtl="0" eaLnBrk="1" latinLnBrk="0" hangingPunct="1">
      <a:defRPr sz="1800" kern="1200">
        <a:solidFill>
          <a:schemeClr val="tx1"/>
        </a:solidFill>
        <a:latin typeface="+mn-lt"/>
        <a:ea typeface="+mn-ea"/>
        <a:cs typeface="+mn-cs"/>
      </a:defRPr>
    </a:lvl2pPr>
    <a:lvl3pPr marL="914330" algn="l" defTabSz="457165" rtl="0" eaLnBrk="1" latinLnBrk="0" hangingPunct="1">
      <a:defRPr sz="1800" kern="1200">
        <a:solidFill>
          <a:schemeClr val="tx1"/>
        </a:solidFill>
        <a:latin typeface="+mn-lt"/>
        <a:ea typeface="+mn-ea"/>
        <a:cs typeface="+mn-cs"/>
      </a:defRPr>
    </a:lvl3pPr>
    <a:lvl4pPr marL="1371496" algn="l" defTabSz="457165" rtl="0" eaLnBrk="1" latinLnBrk="0" hangingPunct="1">
      <a:defRPr sz="1800" kern="1200">
        <a:solidFill>
          <a:schemeClr val="tx1"/>
        </a:solidFill>
        <a:latin typeface="+mn-lt"/>
        <a:ea typeface="+mn-ea"/>
        <a:cs typeface="+mn-cs"/>
      </a:defRPr>
    </a:lvl4pPr>
    <a:lvl5pPr marL="1828662" algn="l" defTabSz="457165" rtl="0" eaLnBrk="1" latinLnBrk="0" hangingPunct="1">
      <a:defRPr sz="1800" kern="1200">
        <a:solidFill>
          <a:schemeClr val="tx1"/>
        </a:solidFill>
        <a:latin typeface="+mn-lt"/>
        <a:ea typeface="+mn-ea"/>
        <a:cs typeface="+mn-cs"/>
      </a:defRPr>
    </a:lvl5pPr>
    <a:lvl6pPr marL="2285827" algn="l" defTabSz="457165" rtl="0" eaLnBrk="1" latinLnBrk="0" hangingPunct="1">
      <a:defRPr sz="1800" kern="1200">
        <a:solidFill>
          <a:schemeClr val="tx1"/>
        </a:solidFill>
        <a:latin typeface="+mn-lt"/>
        <a:ea typeface="+mn-ea"/>
        <a:cs typeface="+mn-cs"/>
      </a:defRPr>
    </a:lvl6pPr>
    <a:lvl7pPr marL="2742992" algn="l" defTabSz="457165" rtl="0" eaLnBrk="1" latinLnBrk="0" hangingPunct="1">
      <a:defRPr sz="1800" kern="1200">
        <a:solidFill>
          <a:schemeClr val="tx1"/>
        </a:solidFill>
        <a:latin typeface="+mn-lt"/>
        <a:ea typeface="+mn-ea"/>
        <a:cs typeface="+mn-cs"/>
      </a:defRPr>
    </a:lvl7pPr>
    <a:lvl8pPr marL="3200157" algn="l" defTabSz="457165" rtl="0" eaLnBrk="1" latinLnBrk="0" hangingPunct="1">
      <a:defRPr sz="1800" kern="1200">
        <a:solidFill>
          <a:schemeClr val="tx1"/>
        </a:solidFill>
        <a:latin typeface="+mn-lt"/>
        <a:ea typeface="+mn-ea"/>
        <a:cs typeface="+mn-cs"/>
      </a:defRPr>
    </a:lvl8pPr>
    <a:lvl9pPr marL="3657323" algn="l" defTabSz="45716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ingenburg, Konrad (DGB-BVV)" initials="KK(" lastIdx="3" clrIdx="0">
    <p:extLst>
      <p:ext uri="{19B8F6BF-5375-455C-9EA6-DF929625EA0E}">
        <p15:presenceInfo xmlns:p15="http://schemas.microsoft.com/office/powerpoint/2012/main" userId="S-1-5-21-4182961861-530159537-152464439-322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D5B4"/>
    <a:srgbClr val="78D2AA"/>
    <a:srgbClr val="8C3CAA"/>
    <a:srgbClr val="FFFFFF"/>
    <a:srgbClr val="000000"/>
    <a:srgbClr val="FEFEFE"/>
    <a:srgbClr val="F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0"/>
    <p:restoredTop sz="87942" autoAdjust="0"/>
  </p:normalViewPr>
  <p:slideViewPr>
    <p:cSldViewPr snapToGrid="0" snapToObjects="1">
      <p:cViewPr varScale="1">
        <p:scale>
          <a:sx n="128" d="100"/>
          <a:sy n="128" d="100"/>
        </p:scale>
        <p:origin x="588" y="108"/>
      </p:cViewPr>
      <p:guideLst>
        <p:guide orient="horz" pos="1621"/>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d17ede1e5c987dd4/Jobs/2024%20-%20Auswertung%20Mobilit&#228;tsbefragung.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de-DE"/>
              <a:t>Welche Verkehrsmittel nutzen Sie derzeit hauptsächlich,</a:t>
            </a:r>
            <a:br>
              <a:rPr lang="de-DE"/>
            </a:br>
            <a:r>
              <a:rPr lang="de-DE"/>
              <a:t>um zur Arbeit zu kommen?</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de-DE"/>
        </a:p>
      </c:txPr>
    </c:title>
    <c:autoTitleDeleted val="0"/>
    <c:plotArea>
      <c:layout/>
      <c:barChart>
        <c:barDir val="col"/>
        <c:grouping val="clustered"/>
        <c:varyColors val="0"/>
        <c:ser>
          <c:idx val="3"/>
          <c:order val="0"/>
          <c:tx>
            <c:strRef>
              <c:f>'[2024 - Auswertung Mobilitätsbefragung.xlsx]Verkehrsmittel'!$F$7</c:f>
              <c:strCache>
                <c:ptCount val="1"/>
                <c:pt idx="0">
                  <c:v>Eigenes Kfz</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Mobilitätsbefragung.xlsx]Verkehrsmittel'!$H$7</c:f>
              <c:numCache>
                <c:formatCode>0.0%</c:formatCode>
                <c:ptCount val="1"/>
                <c:pt idx="0">
                  <c:v>0.62729124236252543</c:v>
                </c:pt>
              </c:numCache>
            </c:numRef>
          </c:val>
          <c:extLst>
            <c:ext xmlns:c16="http://schemas.microsoft.com/office/drawing/2014/chart" uri="{C3380CC4-5D6E-409C-BE32-E72D297353CC}">
              <c16:uniqueId val="{00000000-1EC0-439C-B34A-8BBCD3110DA6}"/>
            </c:ext>
          </c:extLst>
        </c:ser>
        <c:ser>
          <c:idx val="1"/>
          <c:order val="1"/>
          <c:tx>
            <c:strRef>
              <c:f>'[2024 - Auswertung Mobilitätsbefragung.xlsx]Verkehrsmittel'!$F$5</c:f>
              <c:strCache>
                <c:ptCount val="1"/>
                <c:pt idx="0">
                  <c:v>Fahrrad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Mobilitätsbefragung.xlsx]Verkehrsmittel'!$H$5</c:f>
              <c:numCache>
                <c:formatCode>0.0%</c:formatCode>
                <c:ptCount val="1"/>
                <c:pt idx="0">
                  <c:v>0.16395112016293278</c:v>
                </c:pt>
              </c:numCache>
            </c:numRef>
          </c:val>
          <c:extLst>
            <c:ext xmlns:c16="http://schemas.microsoft.com/office/drawing/2014/chart" uri="{C3380CC4-5D6E-409C-BE32-E72D297353CC}">
              <c16:uniqueId val="{00000001-1EC0-439C-B34A-8BBCD3110DA6}"/>
            </c:ext>
          </c:extLst>
        </c:ser>
        <c:ser>
          <c:idx val="0"/>
          <c:order val="2"/>
          <c:tx>
            <c:strRef>
              <c:f>'[2024 - Auswertung Mobilitätsbefragung.xlsx]Verkehrsmittel'!$F$4</c:f>
              <c:strCache>
                <c:ptCount val="1"/>
                <c:pt idx="0">
                  <c:v>ÖPNV</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Mobilitätsbefragung.xlsx]Verkehrsmittel'!$H$4</c:f>
              <c:numCache>
                <c:formatCode>0.0%</c:formatCode>
                <c:ptCount val="1"/>
                <c:pt idx="0">
                  <c:v>0.15682281059063136</c:v>
                </c:pt>
              </c:numCache>
            </c:numRef>
          </c:val>
          <c:extLst>
            <c:ext xmlns:c16="http://schemas.microsoft.com/office/drawing/2014/chart" uri="{C3380CC4-5D6E-409C-BE32-E72D297353CC}">
              <c16:uniqueId val="{00000002-1EC0-439C-B34A-8BBCD3110DA6}"/>
            </c:ext>
          </c:extLst>
        </c:ser>
        <c:ser>
          <c:idx val="6"/>
          <c:order val="3"/>
          <c:tx>
            <c:strRef>
              <c:f>'[2024 - Auswertung Mobilitätsbefragung.xlsx]Verkehrsmittel'!$F$10</c:f>
              <c:strCache>
                <c:ptCount val="1"/>
                <c:pt idx="0">
                  <c:v>Sonstiges</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Mobilitätsbefragung.xlsx]Verkehrsmittel'!$H$10</c:f>
              <c:numCache>
                <c:formatCode>0.0%</c:formatCode>
                <c:ptCount val="1"/>
                <c:pt idx="0">
                  <c:v>2.9531568228105907E-2</c:v>
                </c:pt>
              </c:numCache>
            </c:numRef>
          </c:val>
          <c:extLst>
            <c:ext xmlns:c16="http://schemas.microsoft.com/office/drawing/2014/chart" uri="{C3380CC4-5D6E-409C-BE32-E72D297353CC}">
              <c16:uniqueId val="{00000003-1EC0-439C-B34A-8BBCD3110DA6}"/>
            </c:ext>
          </c:extLst>
        </c:ser>
        <c:ser>
          <c:idx val="2"/>
          <c:order val="4"/>
          <c:tx>
            <c:strRef>
              <c:f>'[2024 - Auswertung Mobilitätsbefragung.xlsx]Verkehrsmittel'!$F$6</c:f>
              <c:strCache>
                <c:ptCount val="1"/>
                <c:pt idx="0">
                  <c:v>Zu Fuß</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Mobilitätsbefragung.xlsx]Verkehrsmittel'!$H$6</c:f>
              <c:numCache>
                <c:formatCode>0.0%</c:formatCode>
                <c:ptCount val="1"/>
                <c:pt idx="0">
                  <c:v>1.2219959266802444E-2</c:v>
                </c:pt>
              </c:numCache>
            </c:numRef>
          </c:val>
          <c:extLst>
            <c:ext xmlns:c16="http://schemas.microsoft.com/office/drawing/2014/chart" uri="{C3380CC4-5D6E-409C-BE32-E72D297353CC}">
              <c16:uniqueId val="{00000004-1EC0-439C-B34A-8BBCD3110DA6}"/>
            </c:ext>
          </c:extLst>
        </c:ser>
        <c:ser>
          <c:idx val="5"/>
          <c:order val="6"/>
          <c:tx>
            <c:strRef>
              <c:f>'[2024 - Auswertung Mobilitätsbefragung.xlsx]Verkehrsmittel'!$F$9</c:f>
              <c:strCache>
                <c:ptCount val="1"/>
                <c:pt idx="0">
                  <c:v>Fahrgemeinschaften</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f>'[2024 - Auswertung Mobilitätsbefragung.xlsx]Verkehrsmittel'!$H$9</c:f>
              <c:numCache>
                <c:formatCode>0.0%</c:formatCode>
                <c:ptCount val="1"/>
                <c:pt idx="0">
                  <c:v>1.0183299389002037E-2</c:v>
                </c:pt>
              </c:numCache>
            </c:numRef>
          </c:val>
          <c:extLst>
            <c:ext xmlns:c16="http://schemas.microsoft.com/office/drawing/2014/chart" uri="{C3380CC4-5D6E-409C-BE32-E72D297353CC}">
              <c16:uniqueId val="{00000005-1EC0-439C-B34A-8BBCD3110DA6}"/>
            </c:ext>
          </c:extLst>
        </c:ser>
        <c:dLbls>
          <c:dLblPos val="outEnd"/>
          <c:showLegendKey val="0"/>
          <c:showVal val="1"/>
          <c:showCatName val="0"/>
          <c:showSerName val="0"/>
          <c:showPercent val="0"/>
          <c:showBubbleSize val="0"/>
        </c:dLbls>
        <c:gapWidth val="219"/>
        <c:overlap val="-27"/>
        <c:axId val="1534941824"/>
        <c:axId val="301104560"/>
        <c:extLst>
          <c:ext xmlns:c15="http://schemas.microsoft.com/office/drawing/2012/chart" uri="{02D57815-91ED-43cb-92C2-25804820EDAC}">
            <c15:filteredBarSeries>
              <c15:ser>
                <c:idx val="4"/>
                <c:order val="5"/>
                <c:tx>
                  <c:strRef>
                    <c:extLst>
                      <c:ext uri="{02D57815-91ED-43cb-92C2-25804820EDAC}">
                        <c15:formulaRef>
                          <c15:sqref>'[2024 - Auswertung Mobilitätsbefragung.xlsx]Verkehrsmittel'!$F$8</c15:sqref>
                        </c15:formulaRef>
                      </c:ext>
                    </c:extLst>
                    <c:strCache>
                      <c:ptCount val="1"/>
                      <c:pt idx="0">
                        <c:v>Carsharing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de-D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1"/>
                    <c:pt idx="0">
                      <c:v>Anteil der Befragten</c:v>
                    </c:pt>
                  </c:strLit>
                </c:cat>
                <c:val>
                  <c:numRef>
                    <c:extLst>
                      <c:ext uri="{02D57815-91ED-43cb-92C2-25804820EDAC}">
                        <c15:formulaRef>
                          <c15:sqref>'[2024 - Auswertung Mobilitätsbefragung.xlsx]Verkehrsmittel'!$H$8</c15:sqref>
                        </c15:formulaRef>
                      </c:ext>
                    </c:extLst>
                    <c:numCache>
                      <c:formatCode>0.0%</c:formatCode>
                      <c:ptCount val="1"/>
                      <c:pt idx="0">
                        <c:v>0</c:v>
                      </c:pt>
                    </c:numCache>
                  </c:numRef>
                </c:val>
                <c:extLst>
                  <c:ext xmlns:c16="http://schemas.microsoft.com/office/drawing/2014/chart" uri="{C3380CC4-5D6E-409C-BE32-E72D297353CC}">
                    <c16:uniqueId val="{00000006-1EC0-439C-B34A-8BBCD3110DA6}"/>
                  </c:ext>
                </c:extLst>
              </c15:ser>
            </c15:filteredBarSeries>
          </c:ext>
        </c:extLst>
      </c:barChart>
      <c:catAx>
        <c:axId val="153494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de-DE"/>
          </a:p>
        </c:txPr>
        <c:crossAx val="301104560"/>
        <c:crosses val="autoZero"/>
        <c:auto val="1"/>
        <c:lblAlgn val="ctr"/>
        <c:lblOffset val="100"/>
        <c:noMultiLvlLbl val="0"/>
      </c:catAx>
      <c:valAx>
        <c:axId val="301104560"/>
        <c:scaling>
          <c:orientation val="minMax"/>
        </c:scaling>
        <c:delete val="0"/>
        <c:axPos val="l"/>
        <c:majorGridlines>
          <c:spPr>
            <a:ln w="9525" cap="flat" cmpd="sng" algn="ctr">
              <a:solidFill>
                <a:schemeClr val="tx1">
                  <a:lumMod val="15000"/>
                  <a:lumOff val="85000"/>
                </a:schemeClr>
              </a:solidFill>
              <a:round/>
            </a:ln>
            <a:effectLst/>
          </c:spPr>
        </c:majorGridlines>
        <c:numFmt formatCode="0\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de-DE"/>
          </a:p>
        </c:txPr>
        <c:crossAx val="1534941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de-DE"/>
        </a:p>
      </c:txPr>
    </c:legend>
    <c:plotVisOnly val="1"/>
    <c:dispBlanksAs val="gap"/>
    <c:showDLblsOverMax val="0"/>
  </c:chart>
  <c:spPr>
    <a:noFill/>
    <a:ln>
      <a:noFill/>
    </a:ln>
    <a:effectLst/>
  </c:spPr>
  <c:txPr>
    <a:bodyPr/>
    <a:lstStyle/>
    <a:p>
      <a:pPr>
        <a:defRPr>
          <a:solidFill>
            <a:sysClr val="windowText" lastClr="000000"/>
          </a:solidFill>
        </a:defRPr>
      </a:pPr>
      <a:endParaRPr lang="de-D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5-DE15-4A93-BCC0-7D91E2A83A30}"/>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4-DE15-4A93-BCC0-7D91E2A83A30}"/>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DE15-4A93-BCC0-7D91E2A83A30}"/>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2-DE15-4A93-BCC0-7D91E2A83A30}"/>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1-DE15-4A93-BCC0-7D91E2A83A3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Mobilitätsbefragung.xlsx]Mobilitätsaussagen'!$B$61:$B$64,'[2024 - Auswertung Mobilitätsbefragung.xlsx]Mobilitätsaussagen'!$B$66</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Mobilitätsbefragung.xlsx]Mobilitätsaussagen'!$D$61:$D$64,'[2024 - Auswertung Mobilitätsbefragung.xlsx]Mobilitätsaussagen'!$D$66</c:f>
              <c:numCache>
                <c:formatCode>0%</c:formatCode>
                <c:ptCount val="5"/>
                <c:pt idx="0">
                  <c:v>1.8162393162393164E-2</c:v>
                </c:pt>
                <c:pt idx="1">
                  <c:v>0.125</c:v>
                </c:pt>
                <c:pt idx="2">
                  <c:v>0.12393162393162394</c:v>
                </c:pt>
                <c:pt idx="3">
                  <c:v>0.10363247863247864</c:v>
                </c:pt>
                <c:pt idx="4">
                  <c:v>0.62927350427350426</c:v>
                </c:pt>
              </c:numCache>
            </c:numRef>
          </c:val>
          <c:extLst>
            <c:ext xmlns:c16="http://schemas.microsoft.com/office/drawing/2014/chart" uri="{C3380CC4-5D6E-409C-BE32-E72D297353CC}">
              <c16:uniqueId val="{00000000-DE15-4A93-BCC0-7D91E2A83A30}"/>
            </c:ext>
          </c:extLst>
        </c:ser>
        <c:dLbls>
          <c:dLblPos val="outEnd"/>
          <c:showLegendKey val="0"/>
          <c:showVal val="1"/>
          <c:showCatName val="0"/>
          <c:showSerName val="0"/>
          <c:showPercent val="0"/>
          <c:showBubbleSize val="0"/>
        </c:dLbls>
        <c:gapWidth val="219"/>
        <c:overlap val="-27"/>
        <c:axId val="888118304"/>
        <c:axId val="876474080"/>
      </c:barChart>
      <c:catAx>
        <c:axId val="88811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crossAx val="876474080"/>
        <c:crosses val="autoZero"/>
        <c:auto val="1"/>
        <c:lblAlgn val="ctr"/>
        <c:lblOffset val="100"/>
        <c:noMultiLvlLbl val="0"/>
      </c:catAx>
      <c:valAx>
        <c:axId val="8764740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88118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Mobilitätsbefragung.xlsx]Betr. Mobilitätsmanagement'!$M$5:$M$11</c:f>
              <c:strCache>
                <c:ptCount val="7"/>
                <c:pt idx="0">
                  <c:v>Reservierung von Spuren für Fahrgemeinschaften</c:v>
                </c:pt>
                <c:pt idx="1">
                  <c:v>Sonstiges</c:v>
                </c:pt>
                <c:pt idx="2">
                  <c:v>Mehr E-Ladestationen am Betriebsstandort (Fahrrad)</c:v>
                </c:pt>
                <c:pt idx="3">
                  <c:v>Förderung Fahrgemeinschaften</c:v>
                </c:pt>
                <c:pt idx="4">
                  <c:v>Einsatz von Betriebsbussen ab bestimmten ÖPNV-Haltepunkten</c:v>
                </c:pt>
                <c:pt idx="5">
                  <c:v>Mehr E-Ladestationen am Betriebsstandort (Auto)</c:v>
                </c:pt>
                <c:pt idx="6">
                  <c:v>Bessere Abstimmung der ÖPNV-Taktung auf die Schichtarbeitszeiten</c:v>
                </c:pt>
              </c:strCache>
            </c:strRef>
          </c:cat>
          <c:val>
            <c:numRef>
              <c:f>'[2024 - Auswertung Mobilitätsbefragung.xlsx]Betr. Mobilitätsmanagement'!$N$5:$N$11</c:f>
              <c:numCache>
                <c:formatCode>General</c:formatCode>
                <c:ptCount val="7"/>
                <c:pt idx="0">
                  <c:v>72</c:v>
                </c:pt>
                <c:pt idx="1">
                  <c:v>124</c:v>
                </c:pt>
                <c:pt idx="2">
                  <c:v>167</c:v>
                </c:pt>
                <c:pt idx="3">
                  <c:v>182</c:v>
                </c:pt>
                <c:pt idx="4">
                  <c:v>203</c:v>
                </c:pt>
                <c:pt idx="5">
                  <c:v>204</c:v>
                </c:pt>
                <c:pt idx="6">
                  <c:v>218</c:v>
                </c:pt>
              </c:numCache>
            </c:numRef>
          </c:val>
          <c:extLst>
            <c:ext xmlns:c16="http://schemas.microsoft.com/office/drawing/2014/chart" uri="{C3380CC4-5D6E-409C-BE32-E72D297353CC}">
              <c16:uniqueId val="{00000000-0719-4848-8F66-FE45AFC24178}"/>
            </c:ext>
          </c:extLst>
        </c:ser>
        <c:dLbls>
          <c:dLblPos val="outEnd"/>
          <c:showLegendKey val="0"/>
          <c:showVal val="1"/>
          <c:showCatName val="0"/>
          <c:showSerName val="0"/>
          <c:showPercent val="0"/>
          <c:showBubbleSize val="0"/>
        </c:dLbls>
        <c:gapWidth val="182"/>
        <c:axId val="862820560"/>
        <c:axId val="745139360"/>
      </c:barChart>
      <c:catAx>
        <c:axId val="862820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745139360"/>
        <c:crosses val="autoZero"/>
        <c:auto val="1"/>
        <c:lblAlgn val="ctr"/>
        <c:lblOffset val="100"/>
        <c:noMultiLvlLbl val="0"/>
      </c:catAx>
      <c:valAx>
        <c:axId val="7451393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6282056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EAC-4DF3-BF72-02DF7E2EBDB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EAC-4DF3-BF72-02DF7E2EBDB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EAC-4DF3-BF72-02DF7E2EBDB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EAC-4DF3-BF72-02DF7E2EBDBD}"/>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'[2024 - Auswertung Mobilitätsbefragung.xlsx]Betr. Mobilitätsmanagement'!$B$125:$B$128</c:f>
              <c:strCache>
                <c:ptCount val="4"/>
                <c:pt idx="0">
                  <c:v>Mobilitätspass für Einwohner (Einwohnerbeitrag)</c:v>
                </c:pt>
                <c:pt idx="1">
                  <c:v>Mobilitätspass für Arbeitgeber (Arbeitgeberbeitrag)</c:v>
                </c:pt>
                <c:pt idx="2">
                  <c:v>Mobilitätspass für Kfz-Halter (Kfz-Halterbeitrag)</c:v>
                </c:pt>
                <c:pt idx="3">
                  <c:v>Mobilitätspass für Kfz-Nutzende (Straßennutzungsgebühr)</c:v>
                </c:pt>
              </c:strCache>
            </c:strRef>
          </c:cat>
          <c:val>
            <c:numRef>
              <c:f>'[2024 - Auswertung Mobilitätsbefragung.xlsx]Betr. Mobilitätsmanagement'!$D$125:$D$128</c:f>
              <c:numCache>
                <c:formatCode>0.0%</c:formatCode>
                <c:ptCount val="4"/>
                <c:pt idx="0">
                  <c:v>0.24029126213592233</c:v>
                </c:pt>
                <c:pt idx="1">
                  <c:v>0.48907766990291263</c:v>
                </c:pt>
                <c:pt idx="2">
                  <c:v>0.11771844660194175</c:v>
                </c:pt>
                <c:pt idx="3">
                  <c:v>0.15291262135922329</c:v>
                </c:pt>
              </c:numCache>
            </c:numRef>
          </c:val>
          <c:extLst>
            <c:ext xmlns:c16="http://schemas.microsoft.com/office/drawing/2014/chart" uri="{C3380CC4-5D6E-409C-BE32-E72D297353CC}">
              <c16:uniqueId val="{00000008-2EAC-4DF3-BF72-02DF7E2EBDBD}"/>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dirty="0"/>
              <a:t>Altersgruppen</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a:noFill/>
            </a:ln>
            <a:effectLst/>
          </c:spPr>
          <c:invertIfNegative val="0"/>
          <c:dLbls>
            <c:dLbl>
              <c:idx val="4"/>
              <c:layout>
                <c:manualLayout>
                  <c:x val="-8.81944444444444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68-469C-8C0A-5C344600112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Mobilitätsbefragung.xlsx]Soziodemographie'!$B$3:$B$8</c:f>
              <c:strCache>
                <c:ptCount val="6"/>
                <c:pt idx="0">
                  <c:v>bis 25 Jahre</c:v>
                </c:pt>
                <c:pt idx="1">
                  <c:v>25 - 34 Jahre</c:v>
                </c:pt>
                <c:pt idx="2">
                  <c:v>35 - 44 Jahre</c:v>
                </c:pt>
                <c:pt idx="3">
                  <c:v>45 - 54 Jahre</c:v>
                </c:pt>
                <c:pt idx="4">
                  <c:v>55 - 64 Jahre</c:v>
                </c:pt>
                <c:pt idx="5">
                  <c:v>65 Jahre und älter</c:v>
                </c:pt>
              </c:strCache>
            </c:strRef>
          </c:cat>
          <c:val>
            <c:numRef>
              <c:f>'[2024 - Auswertung Mobilitätsbefragung.xlsx]Soziodemographie'!$D$3:$D$8</c:f>
              <c:numCache>
                <c:formatCode>0%</c:formatCode>
                <c:ptCount val="6"/>
                <c:pt idx="0">
                  <c:v>3.6427732079905996E-2</c:v>
                </c:pt>
                <c:pt idx="1">
                  <c:v>0.15158636897767333</c:v>
                </c:pt>
                <c:pt idx="2">
                  <c:v>0.21856639247943596</c:v>
                </c:pt>
                <c:pt idx="3">
                  <c:v>0.24559341950646299</c:v>
                </c:pt>
                <c:pt idx="4">
                  <c:v>0.27967097532314922</c:v>
                </c:pt>
                <c:pt idx="5">
                  <c:v>6.8155111633372498E-2</c:v>
                </c:pt>
              </c:numCache>
            </c:numRef>
          </c:val>
          <c:extLst>
            <c:ext xmlns:c16="http://schemas.microsoft.com/office/drawing/2014/chart" uri="{C3380CC4-5D6E-409C-BE32-E72D297353CC}">
              <c16:uniqueId val="{00000000-7A68-469C-8C0A-5C3446001123}"/>
            </c:ext>
          </c:extLst>
        </c:ser>
        <c:dLbls>
          <c:dLblPos val="outEnd"/>
          <c:showLegendKey val="0"/>
          <c:showVal val="1"/>
          <c:showCatName val="0"/>
          <c:showSerName val="0"/>
          <c:showPercent val="0"/>
          <c:showBubbleSize val="0"/>
        </c:dLbls>
        <c:gapWidth val="182"/>
        <c:axId val="520615664"/>
        <c:axId val="597521184"/>
      </c:barChart>
      <c:catAx>
        <c:axId val="5206156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597521184"/>
        <c:crosses val="autoZero"/>
        <c:auto val="1"/>
        <c:lblAlgn val="ctr"/>
        <c:lblOffset val="100"/>
        <c:noMultiLvlLbl val="0"/>
      </c:catAx>
      <c:valAx>
        <c:axId val="5975211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52061566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dirty="0"/>
              <a:t>Berufsabschlüsse</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Mobilitätsbefragung.xlsx]Soziodemographie'!$B$14:$B$18</c:f>
              <c:strCache>
                <c:ptCount val="5"/>
                <c:pt idx="0">
                  <c:v>Lehre / Berufsausbildung</c:v>
                </c:pt>
                <c:pt idx="1">
                  <c:v>Fachschule, Meister- oder Technikerschule</c:v>
                </c:pt>
                <c:pt idx="2">
                  <c:v>Fach- bzw. Hochschulabschluss (inkl. Promotion)</c:v>
                </c:pt>
                <c:pt idx="3">
                  <c:v>Keinen Berufsabschluss</c:v>
                </c:pt>
                <c:pt idx="4">
                  <c:v>Sonstige</c:v>
                </c:pt>
              </c:strCache>
            </c:strRef>
          </c:cat>
          <c:val>
            <c:numRef>
              <c:f>'[2024 - Auswertung Mobilitätsbefragung.xlsx]Soziodemographie'!$D$14:$D$18</c:f>
              <c:numCache>
                <c:formatCode>0%</c:formatCode>
                <c:ptCount val="5"/>
                <c:pt idx="0">
                  <c:v>0.38977955911823647</c:v>
                </c:pt>
                <c:pt idx="1">
                  <c:v>0.20841683366733466</c:v>
                </c:pt>
                <c:pt idx="2">
                  <c:v>0.35571142284569141</c:v>
                </c:pt>
                <c:pt idx="3">
                  <c:v>2.1042084168336674E-2</c:v>
                </c:pt>
                <c:pt idx="4">
                  <c:v>2.5050100200400802E-2</c:v>
                </c:pt>
              </c:numCache>
            </c:numRef>
          </c:val>
          <c:extLst>
            <c:ext xmlns:c16="http://schemas.microsoft.com/office/drawing/2014/chart" uri="{C3380CC4-5D6E-409C-BE32-E72D297353CC}">
              <c16:uniqueId val="{00000000-F340-44BB-BE0D-D96EB7D95D71}"/>
            </c:ext>
          </c:extLst>
        </c:ser>
        <c:dLbls>
          <c:dLblPos val="outEnd"/>
          <c:showLegendKey val="0"/>
          <c:showVal val="1"/>
          <c:showCatName val="0"/>
          <c:showSerName val="0"/>
          <c:showPercent val="0"/>
          <c:showBubbleSize val="0"/>
        </c:dLbls>
        <c:gapWidth val="182"/>
        <c:axId val="862815280"/>
        <c:axId val="745151760"/>
      </c:barChart>
      <c:catAx>
        <c:axId val="8628152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50" b="0" i="0" u="none" strike="noStrike" kern="1200" baseline="0">
                <a:solidFill>
                  <a:schemeClr val="tx1"/>
                </a:solidFill>
                <a:latin typeface="+mn-lt"/>
                <a:ea typeface="+mn-ea"/>
                <a:cs typeface="+mn-cs"/>
              </a:defRPr>
            </a:pPr>
            <a:endParaRPr lang="de-DE"/>
          </a:p>
        </c:txPr>
        <c:crossAx val="745151760"/>
        <c:crosses val="autoZero"/>
        <c:auto val="1"/>
        <c:lblAlgn val="ctr"/>
        <c:lblOffset val="100"/>
        <c:noMultiLvlLbl val="0"/>
      </c:catAx>
      <c:valAx>
        <c:axId val="745151760"/>
        <c:scaling>
          <c:orientation val="minMax"/>
          <c:max val="0.4"/>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62815280"/>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defRPr>
      </a:pPr>
      <a:endParaRPr lang="de-D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dirty="0"/>
              <a:t>Wohnort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4">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Mobilitätsbefragung.xlsx]Soziodemographie'!$B$25:$B$30</c:f>
              <c:strCache>
                <c:ptCount val="6"/>
                <c:pt idx="0">
                  <c:v>Karlsruhe-Stadt</c:v>
                </c:pt>
                <c:pt idx="1">
                  <c:v>Landkreis Karlsruhe</c:v>
                </c:pt>
                <c:pt idx="2">
                  <c:v>Anderer Landkreis in Baden-Württemberg</c:v>
                </c:pt>
                <c:pt idx="3">
                  <c:v>Anderer Landkreis in Rheinland-Pfalz</c:v>
                </c:pt>
                <c:pt idx="4">
                  <c:v>Anderer Landkreis in Hessen</c:v>
                </c:pt>
                <c:pt idx="5">
                  <c:v>Anderer Landkreis in einem anderen Bundesland</c:v>
                </c:pt>
              </c:strCache>
            </c:strRef>
          </c:cat>
          <c:val>
            <c:numRef>
              <c:f>'[2024 - Auswertung Mobilitätsbefragung.xlsx]Soziodemographie'!$D$25:$D$30</c:f>
              <c:numCache>
                <c:formatCode>0%</c:formatCode>
                <c:ptCount val="6"/>
                <c:pt idx="0">
                  <c:v>0.36281407035175878</c:v>
                </c:pt>
                <c:pt idx="1">
                  <c:v>0.3336683417085427</c:v>
                </c:pt>
                <c:pt idx="2">
                  <c:v>0.14974874371859295</c:v>
                </c:pt>
                <c:pt idx="3">
                  <c:v>0.12060301507537688</c:v>
                </c:pt>
                <c:pt idx="4">
                  <c:v>8.0402010050251264E-3</c:v>
                </c:pt>
                <c:pt idx="5">
                  <c:v>2.5125628140703519E-2</c:v>
                </c:pt>
              </c:numCache>
            </c:numRef>
          </c:val>
          <c:extLst>
            <c:ext xmlns:c16="http://schemas.microsoft.com/office/drawing/2014/chart" uri="{C3380CC4-5D6E-409C-BE32-E72D297353CC}">
              <c16:uniqueId val="{00000000-1095-45EC-9031-BC0F09AE9B2D}"/>
            </c:ext>
          </c:extLst>
        </c:ser>
        <c:dLbls>
          <c:dLblPos val="outEnd"/>
          <c:showLegendKey val="0"/>
          <c:showVal val="1"/>
          <c:showCatName val="0"/>
          <c:showSerName val="0"/>
          <c:showPercent val="0"/>
          <c:showBubbleSize val="0"/>
        </c:dLbls>
        <c:gapWidth val="182"/>
        <c:axId val="863052464"/>
        <c:axId val="860153472"/>
      </c:barChart>
      <c:catAx>
        <c:axId val="8630524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50" b="0" i="0" u="none" strike="noStrike" kern="1200" baseline="0">
                <a:solidFill>
                  <a:schemeClr val="tx1"/>
                </a:solidFill>
                <a:latin typeface="+mn-lt"/>
                <a:ea typeface="+mn-ea"/>
                <a:cs typeface="+mn-cs"/>
              </a:defRPr>
            </a:pPr>
            <a:endParaRPr lang="de-DE"/>
          </a:p>
        </c:txPr>
        <c:crossAx val="860153472"/>
        <c:crosses val="autoZero"/>
        <c:auto val="1"/>
        <c:lblAlgn val="ctr"/>
        <c:lblOffset val="100"/>
        <c:noMultiLvlLbl val="0"/>
      </c:catAx>
      <c:valAx>
        <c:axId val="86015347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6305246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a:t>Voll- oder Teilzeit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Mobilitätsbefragung.xlsx]Arbeitsplatz'!$B$28:$B$30</c:f>
              <c:strCache>
                <c:ptCount val="3"/>
                <c:pt idx="0">
                  <c:v>Vollzeit (mehr als 35 Wochenarbeitsstunden)</c:v>
                </c:pt>
                <c:pt idx="1">
                  <c:v>Teilzeit (20 - 35 Wochenarbeitsstunden)</c:v>
                </c:pt>
                <c:pt idx="2">
                  <c:v>Teilzeit (weniger als 20 Wochenarbeitsstunden)</c:v>
                </c:pt>
              </c:strCache>
            </c:strRef>
          </c:cat>
          <c:val>
            <c:numRef>
              <c:f>'[2024 - Auswertung Mobilitätsbefragung.xlsx]Arbeitsplatz'!$D$28:$D$30</c:f>
              <c:numCache>
                <c:formatCode>0%</c:formatCode>
                <c:ptCount val="3"/>
                <c:pt idx="0">
                  <c:v>0.84329896907216495</c:v>
                </c:pt>
                <c:pt idx="1">
                  <c:v>0.12989690721649486</c:v>
                </c:pt>
                <c:pt idx="2">
                  <c:v>2.6804123711340205E-2</c:v>
                </c:pt>
              </c:numCache>
            </c:numRef>
          </c:val>
          <c:extLst>
            <c:ext xmlns:c16="http://schemas.microsoft.com/office/drawing/2014/chart" uri="{C3380CC4-5D6E-409C-BE32-E72D297353CC}">
              <c16:uniqueId val="{00000000-4779-491A-8DCD-A73A6FAE2084}"/>
            </c:ext>
          </c:extLst>
        </c:ser>
        <c:dLbls>
          <c:dLblPos val="outEnd"/>
          <c:showLegendKey val="0"/>
          <c:showVal val="1"/>
          <c:showCatName val="0"/>
          <c:showSerName val="0"/>
          <c:showPercent val="0"/>
          <c:showBubbleSize val="0"/>
        </c:dLbls>
        <c:gapWidth val="182"/>
        <c:axId val="847464208"/>
        <c:axId val="745154240"/>
      </c:barChart>
      <c:catAx>
        <c:axId val="84746420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745154240"/>
        <c:crosses val="autoZero"/>
        <c:auto val="1"/>
        <c:lblAlgn val="ctr"/>
        <c:lblOffset val="100"/>
        <c:noMultiLvlLbl val="0"/>
      </c:catAx>
      <c:valAx>
        <c:axId val="745154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4746420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de-DE" dirty="0"/>
              <a:t>Wenn Schichtarbeit, welches</a:t>
            </a:r>
            <a:r>
              <a:rPr lang="de-DE" baseline="0" dirty="0"/>
              <a:t> Modell:</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Mobilitätsbefragung.xlsx]Arbeitsplatz'!$G$98:$G$103</c:f>
              <c:strCache>
                <c:ptCount val="6"/>
                <c:pt idx="0">
                  <c:v>Früh- und Nachtschicht</c:v>
                </c:pt>
                <c:pt idx="1">
                  <c:v>12-Stunden-Schichten</c:v>
                </c:pt>
                <c:pt idx="2">
                  <c:v>Frühschicht</c:v>
                </c:pt>
                <c:pt idx="3">
                  <c:v>Andere Schichten</c:v>
                </c:pt>
                <c:pt idx="4">
                  <c:v>Früh- und Spätschicht</c:v>
                </c:pt>
                <c:pt idx="5">
                  <c:v>Dreischicht</c:v>
                </c:pt>
              </c:strCache>
            </c:strRef>
          </c:cat>
          <c:val>
            <c:numRef>
              <c:f>'[2024 - Auswertung Mobilitätsbefragung.xlsx]Arbeitsplatz'!$H$98:$H$103</c:f>
              <c:numCache>
                <c:formatCode>0%</c:formatCode>
                <c:ptCount val="6"/>
                <c:pt idx="0">
                  <c:v>8.4745762711864406E-3</c:v>
                </c:pt>
                <c:pt idx="1">
                  <c:v>3.3898305084745763E-2</c:v>
                </c:pt>
                <c:pt idx="2">
                  <c:v>4.2372881355932202E-2</c:v>
                </c:pt>
                <c:pt idx="3">
                  <c:v>9.3220338983050849E-2</c:v>
                </c:pt>
                <c:pt idx="4">
                  <c:v>0.38983050847457629</c:v>
                </c:pt>
                <c:pt idx="5">
                  <c:v>0.43220338983050849</c:v>
                </c:pt>
              </c:numCache>
            </c:numRef>
          </c:val>
          <c:extLst>
            <c:ext xmlns:c16="http://schemas.microsoft.com/office/drawing/2014/chart" uri="{C3380CC4-5D6E-409C-BE32-E72D297353CC}">
              <c16:uniqueId val="{00000000-2441-45A6-8510-D77E81E9C12F}"/>
            </c:ext>
          </c:extLst>
        </c:ser>
        <c:dLbls>
          <c:dLblPos val="outEnd"/>
          <c:showLegendKey val="0"/>
          <c:showVal val="1"/>
          <c:showCatName val="0"/>
          <c:showSerName val="0"/>
          <c:showPercent val="0"/>
          <c:showBubbleSize val="0"/>
        </c:dLbls>
        <c:gapWidth val="182"/>
        <c:axId val="888122144"/>
        <c:axId val="745135888"/>
      </c:barChart>
      <c:catAx>
        <c:axId val="888122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745135888"/>
        <c:crosses val="autoZero"/>
        <c:auto val="1"/>
        <c:lblAlgn val="ctr"/>
        <c:lblOffset val="100"/>
        <c:noMultiLvlLbl val="0"/>
      </c:catAx>
      <c:valAx>
        <c:axId val="7451358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8812214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a:t>In welchem Landkreis befindet sich Ihre Arbeitsstätte?</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Mobilitätsbefragung.xlsx]Arbeitsplatz'!$B$6:$B$10</c:f>
              <c:strCache>
                <c:ptCount val="5"/>
                <c:pt idx="0">
                  <c:v>Karlsruhe-Stadt</c:v>
                </c:pt>
                <c:pt idx="1">
                  <c:v>Landkreis Karlsruhe</c:v>
                </c:pt>
                <c:pt idx="2">
                  <c:v>Anderer Landkreis in Baden-Württemberg</c:v>
                </c:pt>
                <c:pt idx="3">
                  <c:v>Anderer Landkreis in Rheinland-Pfalz</c:v>
                </c:pt>
                <c:pt idx="4">
                  <c:v>Anderer Landkreis in einem anderen Bundesland</c:v>
                </c:pt>
              </c:strCache>
            </c:strRef>
          </c:cat>
          <c:val>
            <c:numRef>
              <c:f>'[2024 - Auswertung Mobilitätsbefragung.xlsx]Arbeitsplatz'!$D$6:$D$10</c:f>
              <c:numCache>
                <c:formatCode>0%</c:formatCode>
                <c:ptCount val="5"/>
                <c:pt idx="0">
                  <c:v>0.65376782077393081</c:v>
                </c:pt>
                <c:pt idx="1">
                  <c:v>0.23930753564154786</c:v>
                </c:pt>
                <c:pt idx="2">
                  <c:v>8.044806517311609E-2</c:v>
                </c:pt>
                <c:pt idx="3">
                  <c:v>1.1201629327902239E-2</c:v>
                </c:pt>
                <c:pt idx="4">
                  <c:v>1.5274949083503055E-2</c:v>
                </c:pt>
              </c:numCache>
            </c:numRef>
          </c:val>
          <c:extLst>
            <c:ext xmlns:c16="http://schemas.microsoft.com/office/drawing/2014/chart" uri="{C3380CC4-5D6E-409C-BE32-E72D297353CC}">
              <c16:uniqueId val="{00000000-F22E-496C-BBE2-9AD743621BC3}"/>
            </c:ext>
          </c:extLst>
        </c:ser>
        <c:dLbls>
          <c:dLblPos val="outEnd"/>
          <c:showLegendKey val="0"/>
          <c:showVal val="1"/>
          <c:showCatName val="0"/>
          <c:showSerName val="0"/>
          <c:showPercent val="0"/>
          <c:showBubbleSize val="0"/>
        </c:dLbls>
        <c:gapWidth val="150"/>
        <c:axId val="1534944704"/>
        <c:axId val="1584452576"/>
      </c:barChart>
      <c:valAx>
        <c:axId val="158445257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534944704"/>
        <c:crosses val="autoZero"/>
        <c:crossBetween val="between"/>
      </c:valAx>
      <c:catAx>
        <c:axId val="153494470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58445257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dirty="0"/>
              <a:t>Entfernung zur Arbeitsstätte</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col"/>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Mobilitätsbefragung.xlsx]Arbeitsplatz'!$B$19:$B$23</c:f>
              <c:strCache>
                <c:ptCount val="5"/>
                <c:pt idx="0">
                  <c:v>Unter 10 km</c:v>
                </c:pt>
                <c:pt idx="1">
                  <c:v>10 - 24 km</c:v>
                </c:pt>
                <c:pt idx="2">
                  <c:v>25 - 49 km</c:v>
                </c:pt>
                <c:pt idx="3">
                  <c:v>50 - 99 km</c:v>
                </c:pt>
                <c:pt idx="4">
                  <c:v>100 km und mehr</c:v>
                </c:pt>
              </c:strCache>
            </c:strRef>
          </c:cat>
          <c:val>
            <c:numRef>
              <c:f>'[2024 - Auswertung Mobilitätsbefragung.xlsx]Arbeitsplatz'!$D$19:$D$23</c:f>
              <c:numCache>
                <c:formatCode>0%</c:formatCode>
                <c:ptCount val="5"/>
                <c:pt idx="0">
                  <c:v>0.3</c:v>
                </c:pt>
                <c:pt idx="1">
                  <c:v>0.36708860759493672</c:v>
                </c:pt>
                <c:pt idx="2">
                  <c:v>0.25696202531645568</c:v>
                </c:pt>
                <c:pt idx="3">
                  <c:v>6.4556962025316453E-2</c:v>
                </c:pt>
                <c:pt idx="4">
                  <c:v>1.1392405063291139E-2</c:v>
                </c:pt>
              </c:numCache>
            </c:numRef>
          </c:val>
          <c:extLst>
            <c:ext xmlns:c16="http://schemas.microsoft.com/office/drawing/2014/chart" uri="{C3380CC4-5D6E-409C-BE32-E72D297353CC}">
              <c16:uniqueId val="{00000000-BEE2-4E6F-B922-8325EC74DEE7}"/>
            </c:ext>
          </c:extLst>
        </c:ser>
        <c:dLbls>
          <c:dLblPos val="outEnd"/>
          <c:showLegendKey val="0"/>
          <c:showVal val="1"/>
          <c:showCatName val="0"/>
          <c:showSerName val="0"/>
          <c:showPercent val="0"/>
          <c:showBubbleSize val="0"/>
        </c:dLbls>
        <c:gapWidth val="219"/>
        <c:overlap val="-27"/>
        <c:axId val="847463728"/>
        <c:axId val="745135392"/>
      </c:barChart>
      <c:catAx>
        <c:axId val="84746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745135392"/>
        <c:crosses val="autoZero"/>
        <c:auto val="1"/>
        <c:lblAlgn val="ctr"/>
        <c:lblOffset val="100"/>
        <c:noMultiLvlLbl val="0"/>
      </c:catAx>
      <c:valAx>
        <c:axId val="7451353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4746372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'[2024 - Auswertung Mobilitätsbefragung.xlsx]Verkehrsmittel'!$W$24</c:f>
              <c:strCache>
                <c:ptCount val="1"/>
                <c:pt idx="0">
                  <c:v>Kfz</c:v>
                </c:pt>
              </c:strCache>
            </c:strRef>
          </c:tx>
          <c:spPr>
            <a:solidFill>
              <a:schemeClr val="accent1"/>
            </a:solidFill>
            <a:ln>
              <a:noFill/>
            </a:ln>
            <a:effectLst/>
          </c:spPr>
          <c:invertIfNegative val="0"/>
          <c:dLbls>
            <c:delete val="1"/>
          </c:dLbls>
          <c:cat>
            <c:strRef>
              <c:f>'[2024 - Auswertung Mobilitätsbefragung.xlsx]Verkehrsmittel'!$V$25:$V$34</c:f>
              <c:strCache>
                <c:ptCount val="10"/>
                <c:pt idx="0">
                  <c:v>Arbeits-weglänge</c:v>
                </c:pt>
                <c:pt idx="1">
                  <c:v>Arbeitszeiten</c:v>
                </c:pt>
                <c:pt idx="2">
                  <c:v>Bequemlichkeit</c:v>
                </c:pt>
                <c:pt idx="3">
                  <c:v>Gesundheits-aspekte</c:v>
                </c:pt>
                <c:pt idx="4">
                  <c:v>Kosten</c:v>
                </c:pt>
                <c:pt idx="5">
                  <c:v>Parkmöglich-keiten</c:v>
                </c:pt>
                <c:pt idx="6">
                  <c:v>Schnelligkeit</c:v>
                </c:pt>
                <c:pt idx="7">
                  <c:v>Umweltfreund-lichkeit</c:v>
                </c:pt>
                <c:pt idx="8">
                  <c:v>Klimaschutz</c:v>
                </c:pt>
                <c:pt idx="9">
                  <c:v>(Un-) Zuverlässigkeit des ÖPNV</c:v>
                </c:pt>
              </c:strCache>
            </c:strRef>
          </c:cat>
          <c:val>
            <c:numRef>
              <c:f>'[2024 - Auswertung Mobilitätsbefragung.xlsx]Verkehrsmittel'!$W$25:$W$34</c:f>
              <c:numCache>
                <c:formatCode>0.0%</c:formatCode>
                <c:ptCount val="10"/>
                <c:pt idx="0">
                  <c:v>7.1428571428571425E-2</c:v>
                </c:pt>
                <c:pt idx="1">
                  <c:v>0.31818181818181818</c:v>
                </c:pt>
                <c:pt idx="2">
                  <c:v>0.37987012987012986</c:v>
                </c:pt>
                <c:pt idx="3">
                  <c:v>3.896103896103896E-2</c:v>
                </c:pt>
                <c:pt idx="4">
                  <c:v>0.11201298701298701</c:v>
                </c:pt>
                <c:pt idx="5">
                  <c:v>8.9285714285714288E-2</c:v>
                </c:pt>
                <c:pt idx="6">
                  <c:v>0.72402597402597402</c:v>
                </c:pt>
                <c:pt idx="7">
                  <c:v>2.4350649350649352E-2</c:v>
                </c:pt>
                <c:pt idx="8">
                  <c:v>1.1363636363636364E-2</c:v>
                </c:pt>
                <c:pt idx="9">
                  <c:v>0.37012987012987014</c:v>
                </c:pt>
              </c:numCache>
            </c:numRef>
          </c:val>
          <c:extLst>
            <c:ext xmlns:c16="http://schemas.microsoft.com/office/drawing/2014/chart" uri="{C3380CC4-5D6E-409C-BE32-E72D297353CC}">
              <c16:uniqueId val="{00000000-E6CE-4088-87E5-B236DA4F43AB}"/>
            </c:ext>
          </c:extLst>
        </c:ser>
        <c:ser>
          <c:idx val="1"/>
          <c:order val="1"/>
          <c:tx>
            <c:strRef>
              <c:f>'[2024 - Auswertung Mobilitätsbefragung.xlsx]Verkehrsmittel'!$X$24</c:f>
              <c:strCache>
                <c:ptCount val="1"/>
                <c:pt idx="0">
                  <c:v>ÖPNV</c:v>
                </c:pt>
              </c:strCache>
            </c:strRef>
          </c:tx>
          <c:spPr>
            <a:solidFill>
              <a:schemeClr val="accent2"/>
            </a:solidFill>
            <a:ln>
              <a:noFill/>
            </a:ln>
            <a:effectLst/>
          </c:spPr>
          <c:invertIfNegative val="0"/>
          <c:dLbls>
            <c:delete val="1"/>
          </c:dLbls>
          <c:cat>
            <c:strRef>
              <c:f>'[2024 - Auswertung Mobilitätsbefragung.xlsx]Verkehrsmittel'!$V$25:$V$34</c:f>
              <c:strCache>
                <c:ptCount val="10"/>
                <c:pt idx="0">
                  <c:v>Arbeits-weglänge</c:v>
                </c:pt>
                <c:pt idx="1">
                  <c:v>Arbeitszeiten</c:v>
                </c:pt>
                <c:pt idx="2">
                  <c:v>Bequemlichkeit</c:v>
                </c:pt>
                <c:pt idx="3">
                  <c:v>Gesundheits-aspekte</c:v>
                </c:pt>
                <c:pt idx="4">
                  <c:v>Kosten</c:v>
                </c:pt>
                <c:pt idx="5">
                  <c:v>Parkmöglich-keiten</c:v>
                </c:pt>
                <c:pt idx="6">
                  <c:v>Schnelligkeit</c:v>
                </c:pt>
                <c:pt idx="7">
                  <c:v>Umweltfreund-lichkeit</c:v>
                </c:pt>
                <c:pt idx="8">
                  <c:v>Klimaschutz</c:v>
                </c:pt>
                <c:pt idx="9">
                  <c:v>(Un-) Zuverlässigkeit des ÖPNV</c:v>
                </c:pt>
              </c:strCache>
            </c:strRef>
          </c:cat>
          <c:val>
            <c:numRef>
              <c:f>'[2024 - Auswertung Mobilitätsbefragung.xlsx]Verkehrsmittel'!$X$25:$X$34</c:f>
              <c:numCache>
                <c:formatCode>0.0%</c:formatCode>
                <c:ptCount val="10"/>
                <c:pt idx="0">
                  <c:v>0.20779220779220781</c:v>
                </c:pt>
                <c:pt idx="1">
                  <c:v>7.792207792207792E-2</c:v>
                </c:pt>
                <c:pt idx="2">
                  <c:v>0.33116883116883117</c:v>
                </c:pt>
                <c:pt idx="3">
                  <c:v>8.4415584415584416E-2</c:v>
                </c:pt>
                <c:pt idx="4">
                  <c:v>0.47402597402597402</c:v>
                </c:pt>
                <c:pt idx="5">
                  <c:v>0.14285714285714285</c:v>
                </c:pt>
                <c:pt idx="6">
                  <c:v>0.12987012987012986</c:v>
                </c:pt>
                <c:pt idx="7">
                  <c:v>0.44155844155844154</c:v>
                </c:pt>
                <c:pt idx="8">
                  <c:v>0.35714285714285715</c:v>
                </c:pt>
                <c:pt idx="9">
                  <c:v>2.5974025974025976E-2</c:v>
                </c:pt>
              </c:numCache>
            </c:numRef>
          </c:val>
          <c:extLst>
            <c:ext xmlns:c16="http://schemas.microsoft.com/office/drawing/2014/chart" uri="{C3380CC4-5D6E-409C-BE32-E72D297353CC}">
              <c16:uniqueId val="{00000001-E6CE-4088-87E5-B236DA4F43AB}"/>
            </c:ext>
          </c:extLst>
        </c:ser>
        <c:ser>
          <c:idx val="2"/>
          <c:order val="2"/>
          <c:tx>
            <c:strRef>
              <c:f>'[2024 - Auswertung Mobilitätsbefragung.xlsx]Verkehrsmittel'!$Y$24</c:f>
              <c:strCache>
                <c:ptCount val="1"/>
                <c:pt idx="0">
                  <c:v>Fahrrad</c:v>
                </c:pt>
              </c:strCache>
            </c:strRef>
          </c:tx>
          <c:spPr>
            <a:solidFill>
              <a:schemeClr val="accent3"/>
            </a:solidFill>
            <a:ln>
              <a:noFill/>
            </a:ln>
            <a:effectLst/>
          </c:spPr>
          <c:invertIfNegative val="0"/>
          <c:dLbls>
            <c:delete val="1"/>
          </c:dLbls>
          <c:cat>
            <c:strRef>
              <c:f>'[2024 - Auswertung Mobilitätsbefragung.xlsx]Verkehrsmittel'!$V$25:$V$34</c:f>
              <c:strCache>
                <c:ptCount val="10"/>
                <c:pt idx="0">
                  <c:v>Arbeits-weglänge</c:v>
                </c:pt>
                <c:pt idx="1">
                  <c:v>Arbeitszeiten</c:v>
                </c:pt>
                <c:pt idx="2">
                  <c:v>Bequemlichkeit</c:v>
                </c:pt>
                <c:pt idx="3">
                  <c:v>Gesundheits-aspekte</c:v>
                </c:pt>
                <c:pt idx="4">
                  <c:v>Kosten</c:v>
                </c:pt>
                <c:pt idx="5">
                  <c:v>Parkmöglich-keiten</c:v>
                </c:pt>
                <c:pt idx="6">
                  <c:v>Schnelligkeit</c:v>
                </c:pt>
                <c:pt idx="7">
                  <c:v>Umweltfreund-lichkeit</c:v>
                </c:pt>
                <c:pt idx="8">
                  <c:v>Klimaschutz</c:v>
                </c:pt>
                <c:pt idx="9">
                  <c:v>(Un-) Zuverlässigkeit des ÖPNV</c:v>
                </c:pt>
              </c:strCache>
            </c:strRef>
          </c:cat>
          <c:val>
            <c:numRef>
              <c:f>'[2024 - Auswertung Mobilitätsbefragung.xlsx]Verkehrsmittel'!$Y$25:$Y$34</c:f>
              <c:numCache>
                <c:formatCode>0.0%</c:formatCode>
                <c:ptCount val="10"/>
                <c:pt idx="0">
                  <c:v>5.5900621118012424E-2</c:v>
                </c:pt>
                <c:pt idx="1">
                  <c:v>7.4534161490683232E-2</c:v>
                </c:pt>
                <c:pt idx="2">
                  <c:v>0.2484472049689441</c:v>
                </c:pt>
                <c:pt idx="3">
                  <c:v>0.67080745341614911</c:v>
                </c:pt>
                <c:pt idx="4">
                  <c:v>0.44720496894409939</c:v>
                </c:pt>
                <c:pt idx="5">
                  <c:v>0.24223602484472051</c:v>
                </c:pt>
                <c:pt idx="6">
                  <c:v>0.45962732919254656</c:v>
                </c:pt>
                <c:pt idx="7">
                  <c:v>0.64596273291925466</c:v>
                </c:pt>
                <c:pt idx="8">
                  <c:v>0.54037267080745344</c:v>
                </c:pt>
                <c:pt idx="9">
                  <c:v>0.16149068322981366</c:v>
                </c:pt>
              </c:numCache>
            </c:numRef>
          </c:val>
          <c:extLst>
            <c:ext xmlns:c16="http://schemas.microsoft.com/office/drawing/2014/chart" uri="{C3380CC4-5D6E-409C-BE32-E72D297353CC}">
              <c16:uniqueId val="{00000002-E6CE-4088-87E5-B236DA4F43AB}"/>
            </c:ext>
          </c:extLst>
        </c:ser>
        <c:dLbls>
          <c:dLblPos val="outEnd"/>
          <c:showLegendKey val="0"/>
          <c:showVal val="1"/>
          <c:showCatName val="0"/>
          <c:showSerName val="0"/>
          <c:showPercent val="0"/>
          <c:showBubbleSize val="0"/>
        </c:dLbls>
        <c:gapWidth val="219"/>
        <c:overlap val="-27"/>
        <c:axId val="1448242096"/>
        <c:axId val="587374080"/>
      </c:barChart>
      <c:catAx>
        <c:axId val="144824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de-DE"/>
          </a:p>
        </c:txPr>
        <c:crossAx val="587374080"/>
        <c:crosses val="autoZero"/>
        <c:auto val="1"/>
        <c:lblAlgn val="ctr"/>
        <c:lblOffset val="100"/>
        <c:noMultiLvlLbl val="0"/>
      </c:catAx>
      <c:valAx>
        <c:axId val="587374080"/>
        <c:scaling>
          <c:orientation val="minMax"/>
        </c:scaling>
        <c:delete val="0"/>
        <c:axPos val="l"/>
        <c:majorGridlines>
          <c:spPr>
            <a:ln w="9525" cap="flat" cmpd="sng" algn="ctr">
              <a:solidFill>
                <a:schemeClr val="tx1">
                  <a:lumMod val="15000"/>
                  <a:lumOff val="85000"/>
                </a:schemeClr>
              </a:solidFill>
              <a:round/>
            </a:ln>
            <a:effectLst/>
          </c:spPr>
        </c:majorGridlines>
        <c:numFmt formatCode="0\ %"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de-DE"/>
          </a:p>
        </c:txPr>
        <c:crossAx val="144824209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800" b="0" i="0" u="none" strike="noStrike" kern="1200" baseline="0">
                <a:solidFill>
                  <a:sysClr val="windowText" lastClr="000000"/>
                </a:solidFill>
                <a:latin typeface="+mn-lt"/>
                <a:ea typeface="+mn-ea"/>
                <a:cs typeface="+mn-cs"/>
              </a:defRPr>
            </a:pPr>
            <a:endParaRPr lang="de-DE"/>
          </a:p>
        </c:txPr>
      </c:dTable>
      <c:spPr>
        <a:noFill/>
        <a:ln>
          <a:noFill/>
        </a:ln>
        <a:effectLst/>
      </c:spPr>
    </c:plotArea>
    <c:plotVisOnly val="1"/>
    <c:dispBlanksAs val="gap"/>
    <c:showDLblsOverMax val="0"/>
  </c:chart>
  <c:spPr>
    <a:noFill/>
    <a:ln>
      <a:noFill/>
    </a:ln>
    <a:effectLst/>
  </c:spPr>
  <c:txPr>
    <a:bodyPr/>
    <a:lstStyle/>
    <a:p>
      <a:pPr>
        <a:defRPr sz="900">
          <a:solidFill>
            <a:sysClr val="windowText" lastClr="000000"/>
          </a:solidFill>
        </a:defRPr>
      </a:pPr>
      <a:endParaRPr lang="de-D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dirty="0"/>
              <a:t>Haben Sie die Möglichkeit des Homeoffices?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pieChart>
        <c:varyColors val="1"/>
        <c:ser>
          <c:idx val="0"/>
          <c:order val="0"/>
          <c:dPt>
            <c:idx val="0"/>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01-397C-4848-91EE-6D6843DFEE0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97C-4848-91EE-6D6843DFEE04}"/>
              </c:ext>
            </c:extLst>
          </c:dPt>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'[2024 - Auswertung Mobilitätsbefragung.xlsx]Arbeitsplatz'!$B$74:$B$75</c:f>
              <c:strCache>
                <c:ptCount val="2"/>
                <c:pt idx="0">
                  <c:v>Ja</c:v>
                </c:pt>
                <c:pt idx="1">
                  <c:v>Nein</c:v>
                </c:pt>
              </c:strCache>
            </c:strRef>
          </c:cat>
          <c:val>
            <c:numRef>
              <c:f>'[2024 - Auswertung Mobilitätsbefragung.xlsx]Arbeitsplatz'!$D$74:$D$75</c:f>
              <c:numCache>
                <c:formatCode>0%</c:formatCode>
                <c:ptCount val="2"/>
                <c:pt idx="0">
                  <c:v>0.57215967246673494</c:v>
                </c:pt>
                <c:pt idx="1">
                  <c:v>0.42784032753326512</c:v>
                </c:pt>
              </c:numCache>
            </c:numRef>
          </c:val>
          <c:extLst>
            <c:ext xmlns:c16="http://schemas.microsoft.com/office/drawing/2014/chart" uri="{C3380CC4-5D6E-409C-BE32-E72D297353CC}">
              <c16:uniqueId val="{00000000-2FD4-4617-BFC2-B53608AA59AA}"/>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de-DE" sz="1200"/>
              <a:t>Wie häufig arbeiten Sie im Homeoffice?</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Mobilitätsbefragung.xlsx]Arbeitsplatz'!$B$64:$B$67</c:f>
              <c:strCache>
                <c:ptCount val="4"/>
                <c:pt idx="0">
                  <c:v>Ein Tag in der Woche</c:v>
                </c:pt>
                <c:pt idx="1">
                  <c:v>Zwei Tage in der Woche</c:v>
                </c:pt>
                <c:pt idx="2">
                  <c:v>Drei oder mehr Tagen in der Woche</c:v>
                </c:pt>
                <c:pt idx="3">
                  <c:v>Nach Bedarf</c:v>
                </c:pt>
              </c:strCache>
            </c:strRef>
          </c:cat>
          <c:val>
            <c:numRef>
              <c:f>'[2024 - Auswertung Mobilitätsbefragung.xlsx]Arbeitsplatz'!$F$64:$F$67</c:f>
              <c:numCache>
                <c:formatCode>0%</c:formatCode>
                <c:ptCount val="4"/>
                <c:pt idx="0">
                  <c:v>6.7978533094812166E-2</c:v>
                </c:pt>
                <c:pt idx="1">
                  <c:v>0.24865831842576028</c:v>
                </c:pt>
                <c:pt idx="2">
                  <c:v>0.30411449016100178</c:v>
                </c:pt>
                <c:pt idx="3">
                  <c:v>0.37924865831842575</c:v>
                </c:pt>
              </c:numCache>
            </c:numRef>
          </c:val>
          <c:extLst>
            <c:ext xmlns:c16="http://schemas.microsoft.com/office/drawing/2014/chart" uri="{C3380CC4-5D6E-409C-BE32-E72D297353CC}">
              <c16:uniqueId val="{00000000-78D3-4FE3-859C-6234A43DE8E5}"/>
            </c:ext>
          </c:extLst>
        </c:ser>
        <c:dLbls>
          <c:dLblPos val="outEnd"/>
          <c:showLegendKey val="0"/>
          <c:showVal val="1"/>
          <c:showCatName val="0"/>
          <c:showSerName val="0"/>
          <c:showPercent val="0"/>
          <c:showBubbleSize val="0"/>
        </c:dLbls>
        <c:gapWidth val="182"/>
        <c:axId val="863048624"/>
        <c:axId val="876151392"/>
      </c:barChart>
      <c:catAx>
        <c:axId val="863048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76151392"/>
        <c:crosses val="autoZero"/>
        <c:auto val="1"/>
        <c:lblAlgn val="ctr"/>
        <c:lblOffset val="100"/>
        <c:noMultiLvlLbl val="0"/>
      </c:catAx>
      <c:valAx>
        <c:axId val="8761513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6304862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de-DE"/>
              <a:t>Verfügen Sie über eine Bahnfahrkarte?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Mobilitätsbefragung.xlsx]Arbeitsplatz'!$B$53:$B$55</c:f>
              <c:strCache>
                <c:ptCount val="3"/>
                <c:pt idx="0">
                  <c:v>Ja, Abo/Monatsticket/Sonstiges</c:v>
                </c:pt>
                <c:pt idx="1">
                  <c:v>Einzelfahrkarten</c:v>
                </c:pt>
                <c:pt idx="2">
                  <c:v>Nein</c:v>
                </c:pt>
              </c:strCache>
            </c:strRef>
          </c:cat>
          <c:val>
            <c:numRef>
              <c:f>'[2024 - Auswertung Mobilitätsbefragung.xlsx]Arbeitsplatz'!$D$53:$D$55</c:f>
              <c:numCache>
                <c:formatCode>0%</c:formatCode>
                <c:ptCount val="3"/>
                <c:pt idx="0">
                  <c:v>0.24196787148594379</c:v>
                </c:pt>
                <c:pt idx="1">
                  <c:v>8.2329317269076302E-2</c:v>
                </c:pt>
                <c:pt idx="2">
                  <c:v>0.67570281124497988</c:v>
                </c:pt>
              </c:numCache>
            </c:numRef>
          </c:val>
          <c:extLst>
            <c:ext xmlns:c16="http://schemas.microsoft.com/office/drawing/2014/chart" uri="{C3380CC4-5D6E-409C-BE32-E72D297353CC}">
              <c16:uniqueId val="{00000000-4AB3-481E-A8C5-39A6C3641706}"/>
            </c:ext>
          </c:extLst>
        </c:ser>
        <c:dLbls>
          <c:dLblPos val="outEnd"/>
          <c:showLegendKey val="0"/>
          <c:showVal val="1"/>
          <c:showCatName val="0"/>
          <c:showSerName val="0"/>
          <c:showPercent val="0"/>
          <c:showBubbleSize val="0"/>
        </c:dLbls>
        <c:gapWidth val="182"/>
        <c:axId val="1583548096"/>
        <c:axId val="874188992"/>
      </c:barChart>
      <c:catAx>
        <c:axId val="15835480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74188992"/>
        <c:crosses val="autoZero"/>
        <c:auto val="1"/>
        <c:lblAlgn val="ctr"/>
        <c:lblOffset val="100"/>
        <c:noMultiLvlLbl val="0"/>
      </c:catAx>
      <c:valAx>
        <c:axId val="874188992"/>
        <c:scaling>
          <c:orientation val="minMax"/>
          <c:max val="0.70000000000000007"/>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58354809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de-DE"/>
              <a:t>Welche ÖPNV-Karte nutzen Sie?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de-DE"/>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Mobilitätsbefragung.xlsx]Arbeitsplatz'!$N$41:$N$46</c:f>
              <c:strCache>
                <c:ptCount val="6"/>
                <c:pt idx="0">
                  <c:v>Bahn-Abo</c:v>
                </c:pt>
                <c:pt idx="1">
                  <c:v>Monatsticket eines Verkehrsverbundes</c:v>
                </c:pt>
                <c:pt idx="2">
                  <c:v>Sonstige ÖPNV-Zeitfahrkarte</c:v>
                </c:pt>
                <c:pt idx="3">
                  <c:v>Einzelfahrtkarten</c:v>
                </c:pt>
                <c:pt idx="4">
                  <c:v>Deutschlandticket als Job-Ticket</c:v>
                </c:pt>
                <c:pt idx="5">
                  <c:v>Deutschlandticket</c:v>
                </c:pt>
              </c:strCache>
            </c:strRef>
          </c:cat>
          <c:val>
            <c:numRef>
              <c:f>'[2024 - Auswertung Mobilitätsbefragung.xlsx]Arbeitsplatz'!$O$41:$O$46</c:f>
              <c:numCache>
                <c:formatCode>0%</c:formatCode>
                <c:ptCount val="6"/>
                <c:pt idx="0">
                  <c:v>1.5479876160990712E-2</c:v>
                </c:pt>
                <c:pt idx="1">
                  <c:v>2.7863777089783281E-2</c:v>
                </c:pt>
                <c:pt idx="2">
                  <c:v>5.8823529411764705E-2</c:v>
                </c:pt>
                <c:pt idx="3">
                  <c:v>0.25386996904024767</c:v>
                </c:pt>
                <c:pt idx="4">
                  <c:v>0.27244582043343651</c:v>
                </c:pt>
                <c:pt idx="5">
                  <c:v>0.37151702786377711</c:v>
                </c:pt>
              </c:numCache>
            </c:numRef>
          </c:val>
          <c:extLst>
            <c:ext xmlns:c16="http://schemas.microsoft.com/office/drawing/2014/chart" uri="{C3380CC4-5D6E-409C-BE32-E72D297353CC}">
              <c16:uniqueId val="{00000000-C75B-44C4-AF2F-FFAB857EEA2D}"/>
            </c:ext>
          </c:extLst>
        </c:ser>
        <c:dLbls>
          <c:dLblPos val="outEnd"/>
          <c:showLegendKey val="0"/>
          <c:showVal val="1"/>
          <c:showCatName val="0"/>
          <c:showSerName val="0"/>
          <c:showPercent val="0"/>
          <c:showBubbleSize val="0"/>
        </c:dLbls>
        <c:gapWidth val="182"/>
        <c:axId val="888121184"/>
        <c:axId val="745164656"/>
      </c:barChart>
      <c:catAx>
        <c:axId val="8881211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745164656"/>
        <c:crosses val="autoZero"/>
        <c:auto val="1"/>
        <c:lblAlgn val="ctr"/>
        <c:lblOffset val="100"/>
        <c:noMultiLvlLbl val="0"/>
      </c:catAx>
      <c:valAx>
        <c:axId val="7451646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8812118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Mobilitätsbefragung.xlsx]Verkehrsmittel'!$P$74:$P$85</c:f>
              <c:strCache>
                <c:ptCount val="12"/>
                <c:pt idx="0">
                  <c:v>Parkplamangel für Fahrräder</c:v>
                </c:pt>
                <c:pt idx="1">
                  <c:v>Mangelnde Fahrradinfrastruktur</c:v>
                </c:pt>
                <c:pt idx="2">
                  <c:v>Sicherheitsbedenken</c:v>
                </c:pt>
                <c:pt idx="3">
                  <c:v>Fehlende Radwegeverbindungen (Fahrrad)</c:v>
                </c:pt>
                <c:pt idx="4">
                  <c:v>Weg von der Haltestelle zum Betrieb (kein Haltepunkt in der Nähe)</c:v>
                </c:pt>
                <c:pt idx="5">
                  <c:v>Arbeitszeiten (insbes. Schichtarbeit)</c:v>
                </c:pt>
                <c:pt idx="6">
                  <c:v>Sonstiges</c:v>
                </c:pt>
                <c:pt idx="7">
                  <c:v>Lange Arbeitswege (Distanz)</c:v>
                </c:pt>
                <c:pt idx="8">
                  <c:v>Unzureichende Anbindung an den Arbeitsplatz</c:v>
                </c:pt>
                <c:pt idx="9">
                  <c:v>Unzureichendes Angebot an öffentl. Verkehrsmitteln</c:v>
                </c:pt>
                <c:pt idx="10">
                  <c:v>Fehlende Direktverbindungen (ÖPNV)</c:v>
                </c:pt>
                <c:pt idx="11">
                  <c:v>Lange Anfahrtszeit (Zeit)</c:v>
                </c:pt>
              </c:strCache>
            </c:strRef>
          </c:cat>
          <c:val>
            <c:numRef>
              <c:f>'[2024 - Auswertung Mobilitätsbefragung.xlsx]Verkehrsmittel'!$Q$74:$Q$85</c:f>
              <c:numCache>
                <c:formatCode>General</c:formatCode>
                <c:ptCount val="12"/>
                <c:pt idx="0">
                  <c:v>49</c:v>
                </c:pt>
                <c:pt idx="1">
                  <c:v>115</c:v>
                </c:pt>
                <c:pt idx="2">
                  <c:v>116</c:v>
                </c:pt>
                <c:pt idx="3">
                  <c:v>122</c:v>
                </c:pt>
                <c:pt idx="4">
                  <c:v>126</c:v>
                </c:pt>
                <c:pt idx="5">
                  <c:v>141</c:v>
                </c:pt>
                <c:pt idx="6">
                  <c:v>145</c:v>
                </c:pt>
                <c:pt idx="7">
                  <c:v>180</c:v>
                </c:pt>
                <c:pt idx="8">
                  <c:v>214</c:v>
                </c:pt>
                <c:pt idx="9">
                  <c:v>256</c:v>
                </c:pt>
                <c:pt idx="10">
                  <c:v>466</c:v>
                </c:pt>
                <c:pt idx="11">
                  <c:v>474</c:v>
                </c:pt>
              </c:numCache>
            </c:numRef>
          </c:val>
          <c:extLst>
            <c:ext xmlns:c16="http://schemas.microsoft.com/office/drawing/2014/chart" uri="{C3380CC4-5D6E-409C-BE32-E72D297353CC}">
              <c16:uniqueId val="{00000000-A23A-49D8-8430-F9A55FB10619}"/>
            </c:ext>
          </c:extLst>
        </c:ser>
        <c:dLbls>
          <c:dLblPos val="outEnd"/>
          <c:showLegendKey val="0"/>
          <c:showVal val="1"/>
          <c:showCatName val="0"/>
          <c:showSerName val="0"/>
          <c:showPercent val="0"/>
          <c:showBubbleSize val="0"/>
        </c:dLbls>
        <c:gapWidth val="182"/>
        <c:axId val="1580719360"/>
        <c:axId val="303867824"/>
      </c:barChart>
      <c:catAx>
        <c:axId val="1580719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303867824"/>
        <c:crosses val="autoZero"/>
        <c:auto val="1"/>
        <c:lblAlgn val="ctr"/>
        <c:lblOffset val="100"/>
        <c:noMultiLvlLbl val="0"/>
      </c:catAx>
      <c:valAx>
        <c:axId val="3038678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58071936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Mobilitätsbefragung.xlsx]Verkehrsmittel'!$O$209:$O$218</c:f>
              <c:strCache>
                <c:ptCount val="10"/>
                <c:pt idx="0">
                  <c:v>Parkplatzproblematik am Wohnort</c:v>
                </c:pt>
                <c:pt idx="1">
                  <c:v>Mangel an Alternativen</c:v>
                </c:pt>
                <c:pt idx="2">
                  <c:v>Parkplatzproblematik am Arbeitsort</c:v>
                </c:pt>
                <c:pt idx="3">
                  <c:v>Sonstiges</c:v>
                </c:pt>
                <c:pt idx="4">
                  <c:v>Kein Kfz verfügbar</c:v>
                </c:pt>
                <c:pt idx="5">
                  <c:v>Einführung des Deutschlandtickets</c:v>
                </c:pt>
                <c:pt idx="6">
                  <c:v>Erreichbarkeit mit dem ÖPNV</c:v>
                </c:pt>
                <c:pt idx="7">
                  <c:v>Weniger Stress</c:v>
                </c:pt>
                <c:pt idx="8">
                  <c:v>Kostenersparnis</c:v>
                </c:pt>
                <c:pt idx="9">
                  <c:v>Beitrag zum Klimaschutz</c:v>
                </c:pt>
              </c:strCache>
            </c:strRef>
          </c:cat>
          <c:val>
            <c:numRef>
              <c:f>'[2024 - Auswertung Mobilitätsbefragung.xlsx]Verkehrsmittel'!$P$209:$P$218</c:f>
              <c:numCache>
                <c:formatCode>General</c:formatCode>
                <c:ptCount val="10"/>
                <c:pt idx="0">
                  <c:v>20</c:v>
                </c:pt>
                <c:pt idx="1">
                  <c:v>33</c:v>
                </c:pt>
                <c:pt idx="2">
                  <c:v>35</c:v>
                </c:pt>
                <c:pt idx="3">
                  <c:v>43</c:v>
                </c:pt>
                <c:pt idx="4">
                  <c:v>89</c:v>
                </c:pt>
                <c:pt idx="5">
                  <c:v>117</c:v>
                </c:pt>
                <c:pt idx="6">
                  <c:v>134</c:v>
                </c:pt>
                <c:pt idx="7">
                  <c:v>148</c:v>
                </c:pt>
                <c:pt idx="8">
                  <c:v>150</c:v>
                </c:pt>
                <c:pt idx="9">
                  <c:v>203</c:v>
                </c:pt>
              </c:numCache>
            </c:numRef>
          </c:val>
          <c:extLst>
            <c:ext xmlns:c16="http://schemas.microsoft.com/office/drawing/2014/chart" uri="{C3380CC4-5D6E-409C-BE32-E72D297353CC}">
              <c16:uniqueId val="{00000000-7993-4EAB-944A-D35A9468A7ED}"/>
            </c:ext>
          </c:extLst>
        </c:ser>
        <c:dLbls>
          <c:dLblPos val="outEnd"/>
          <c:showLegendKey val="0"/>
          <c:showVal val="1"/>
          <c:showCatName val="0"/>
          <c:showSerName val="0"/>
          <c:showPercent val="0"/>
          <c:showBubbleSize val="0"/>
        </c:dLbls>
        <c:gapWidth val="182"/>
        <c:axId val="1580718880"/>
        <c:axId val="587370608"/>
      </c:barChart>
      <c:catAx>
        <c:axId val="1580718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de-DE"/>
          </a:p>
        </c:txPr>
        <c:crossAx val="587370608"/>
        <c:crosses val="autoZero"/>
        <c:auto val="1"/>
        <c:lblAlgn val="ctr"/>
        <c:lblOffset val="100"/>
        <c:noMultiLvlLbl val="0"/>
      </c:catAx>
      <c:valAx>
        <c:axId val="5873706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de-DE"/>
          </a:p>
        </c:txPr>
        <c:crossAx val="1580718880"/>
        <c:crosses val="autoZero"/>
        <c:crossBetween val="between"/>
      </c:valAx>
      <c:spPr>
        <a:noFill/>
        <a:ln>
          <a:noFill/>
        </a:ln>
        <a:effectLst/>
      </c:spPr>
    </c:plotArea>
    <c:plotVisOnly val="1"/>
    <c:dispBlanksAs val="gap"/>
    <c:showDLblsOverMax val="0"/>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1-0107-4A1B-9232-9EE254AEFB50}"/>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2-0107-4A1B-9232-9EE254AEFB50}"/>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4-0107-4A1B-9232-9EE254AEFB50}"/>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5-0107-4A1B-9232-9EE254AEFB50}"/>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0107-4A1B-9232-9EE254AEFB50}"/>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Mobilitätsbefragung.xlsx]Mobilitätsaussagen'!$B$6:$B$9,'[2024 - Auswertung Mobilitätsbefragung.xlsx]Mobilitätsaussagen'!$B$11</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Mobilitätsbefragung.xlsx]Mobilitätsaussagen'!$D$6:$D$9,'[2024 - Auswertung Mobilitätsbefragung.xlsx]Mobilitätsaussagen'!$D$11</c:f>
              <c:numCache>
                <c:formatCode>0%</c:formatCode>
                <c:ptCount val="5"/>
                <c:pt idx="0">
                  <c:v>6.4171122994652413E-2</c:v>
                </c:pt>
                <c:pt idx="1">
                  <c:v>0.34545454545454546</c:v>
                </c:pt>
                <c:pt idx="2">
                  <c:v>0.1497326203208556</c:v>
                </c:pt>
                <c:pt idx="3">
                  <c:v>6.310160427807486E-2</c:v>
                </c:pt>
                <c:pt idx="4">
                  <c:v>0.37754010695187168</c:v>
                </c:pt>
              </c:numCache>
            </c:numRef>
          </c:val>
          <c:extLst>
            <c:ext xmlns:c16="http://schemas.microsoft.com/office/drawing/2014/chart" uri="{C3380CC4-5D6E-409C-BE32-E72D297353CC}">
              <c16:uniqueId val="{00000000-0107-4A1B-9232-9EE254AEFB50}"/>
            </c:ext>
          </c:extLst>
        </c:ser>
        <c:dLbls>
          <c:dLblPos val="outEnd"/>
          <c:showLegendKey val="0"/>
          <c:showVal val="1"/>
          <c:showCatName val="0"/>
          <c:showSerName val="0"/>
          <c:showPercent val="0"/>
          <c:showBubbleSize val="0"/>
        </c:dLbls>
        <c:gapWidth val="219"/>
        <c:overlap val="-27"/>
        <c:axId val="589015696"/>
        <c:axId val="525028896"/>
      </c:barChart>
      <c:catAx>
        <c:axId val="58901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crossAx val="525028896"/>
        <c:crosses val="autoZero"/>
        <c:auto val="1"/>
        <c:lblAlgn val="ctr"/>
        <c:lblOffset val="100"/>
        <c:noMultiLvlLbl val="0"/>
      </c:catAx>
      <c:valAx>
        <c:axId val="5250288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crossAx val="589015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1-F7E7-4157-A970-B49B93FC49B9}"/>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2-F7E7-4157-A970-B49B93FC49B9}"/>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F7E7-4157-A970-B49B93FC49B9}"/>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4-F7E7-4157-A970-B49B93FC49B9}"/>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5-F7E7-4157-A970-B49B93FC49B9}"/>
              </c:ext>
            </c:extLst>
          </c:dPt>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Mobilitätsbefragung.xlsx]Mobilitätsaussagen'!$B$17:$B$20,'[2024 - Auswertung Mobilitätsbefragung.xlsx]Mobilitätsaussagen'!$B$22</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Mobilitätsbefragung.xlsx]Mobilitätsaussagen'!$D$17:$D$20,'[2024 - Auswertung Mobilitätsbefragung.xlsx]Mobilitätsaussagen'!$D$22</c:f>
              <c:numCache>
                <c:formatCode>0%</c:formatCode>
                <c:ptCount val="5"/>
                <c:pt idx="0">
                  <c:v>4.6958377801494131E-2</c:v>
                </c:pt>
                <c:pt idx="1">
                  <c:v>0.26147278548559233</c:v>
                </c:pt>
                <c:pt idx="2">
                  <c:v>0.29775880469583776</c:v>
                </c:pt>
                <c:pt idx="3">
                  <c:v>0.1536819637139808</c:v>
                </c:pt>
                <c:pt idx="4">
                  <c:v>0.24012806830309499</c:v>
                </c:pt>
              </c:numCache>
            </c:numRef>
          </c:val>
          <c:extLst>
            <c:ext xmlns:c16="http://schemas.microsoft.com/office/drawing/2014/chart" uri="{C3380CC4-5D6E-409C-BE32-E72D297353CC}">
              <c16:uniqueId val="{00000000-F7E7-4157-A970-B49B93FC49B9}"/>
            </c:ext>
          </c:extLst>
        </c:ser>
        <c:dLbls>
          <c:dLblPos val="outEnd"/>
          <c:showLegendKey val="0"/>
          <c:showVal val="1"/>
          <c:showCatName val="0"/>
          <c:showSerName val="0"/>
          <c:showPercent val="0"/>
          <c:showBubbleSize val="0"/>
        </c:dLbls>
        <c:gapWidth val="219"/>
        <c:overlap val="-27"/>
        <c:axId val="1412037040"/>
        <c:axId val="393371088"/>
      </c:barChart>
      <c:catAx>
        <c:axId val="141203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de-DE"/>
          </a:p>
        </c:txPr>
        <c:crossAx val="393371088"/>
        <c:crosses val="autoZero"/>
        <c:auto val="1"/>
        <c:lblAlgn val="ctr"/>
        <c:lblOffset val="100"/>
        <c:noMultiLvlLbl val="0"/>
      </c:catAx>
      <c:valAx>
        <c:axId val="393371088"/>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de-DE"/>
          </a:p>
        </c:txPr>
        <c:crossAx val="1412037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1-62F3-4A45-89A0-D49091F1EEE6}"/>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2-62F3-4A45-89A0-D49091F1EEE6}"/>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62F3-4A45-89A0-D49091F1EEE6}"/>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4-62F3-4A45-89A0-D49091F1EEE6}"/>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5-62F3-4A45-89A0-D49091F1EEE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Mobilitätsbefragung.xlsx]Mobilitätsaussagen'!$B$28:$B$31,'[2024 - Auswertung Mobilitätsbefragung.xlsx]Mobilitätsaussagen'!$B$33</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Mobilitätsbefragung.xlsx]Mobilitätsaussagen'!$D$28:$D$31,'[2024 - Auswertung Mobilitätsbefragung.xlsx]Mobilitätsaussagen'!$D$33</c:f>
              <c:numCache>
                <c:formatCode>0%</c:formatCode>
                <c:ptCount val="5"/>
                <c:pt idx="0">
                  <c:v>8.0128205128205135E-2</c:v>
                </c:pt>
                <c:pt idx="1">
                  <c:v>0.38141025641025639</c:v>
                </c:pt>
                <c:pt idx="2">
                  <c:v>0.19871794871794871</c:v>
                </c:pt>
                <c:pt idx="3">
                  <c:v>6.4102564102564097E-2</c:v>
                </c:pt>
                <c:pt idx="4">
                  <c:v>0.27564102564102566</c:v>
                </c:pt>
              </c:numCache>
            </c:numRef>
          </c:val>
          <c:extLst>
            <c:ext xmlns:c16="http://schemas.microsoft.com/office/drawing/2014/chart" uri="{C3380CC4-5D6E-409C-BE32-E72D297353CC}">
              <c16:uniqueId val="{00000000-62F3-4A45-89A0-D49091F1EEE6}"/>
            </c:ext>
          </c:extLst>
        </c:ser>
        <c:dLbls>
          <c:dLblPos val="outEnd"/>
          <c:showLegendKey val="0"/>
          <c:showVal val="1"/>
          <c:showCatName val="0"/>
          <c:showSerName val="0"/>
          <c:showPercent val="0"/>
          <c:showBubbleSize val="0"/>
        </c:dLbls>
        <c:gapWidth val="219"/>
        <c:overlap val="-27"/>
        <c:axId val="1591985696"/>
        <c:axId val="860150992"/>
      </c:barChart>
      <c:catAx>
        <c:axId val="159198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crossAx val="860150992"/>
        <c:crosses val="autoZero"/>
        <c:auto val="1"/>
        <c:lblAlgn val="ctr"/>
        <c:lblOffset val="100"/>
        <c:noMultiLvlLbl val="0"/>
      </c:catAx>
      <c:valAx>
        <c:axId val="860150992"/>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591985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3">
                <a:lumMod val="50000"/>
              </a:schemeClr>
            </a:solidFill>
            <a:ln>
              <a:noFill/>
            </a:ln>
            <a:effectLst/>
          </c:spPr>
          <c:invertIfNegative val="0"/>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1-7B1E-48E7-B0C3-ABDE1A0B73D7}"/>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2-7B1E-48E7-B0C3-ABDE1A0B73D7}"/>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3-7B1E-48E7-B0C3-ABDE1A0B73D7}"/>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7B1E-48E7-B0C3-ABDE1A0B73D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Mobilitätsbefragung.xlsx]Mobilitätsaussagen'!$B$39:$B$42,'[2024 - Auswertung Mobilitätsbefragung.xlsx]Mobilitätsaussagen'!$B$44</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Mobilitätsbefragung.xlsx]Mobilitätsaussagen'!$D$39:$D$42,'[2024 - Auswertung Mobilitätsbefragung.xlsx]Mobilitätsaussagen'!$D$44</c:f>
              <c:numCache>
                <c:formatCode>0%</c:formatCode>
                <c:ptCount val="5"/>
                <c:pt idx="0">
                  <c:v>4.2735042735042736E-2</c:v>
                </c:pt>
                <c:pt idx="1">
                  <c:v>0.22756410256410256</c:v>
                </c:pt>
                <c:pt idx="2">
                  <c:v>0.1997863247863248</c:v>
                </c:pt>
                <c:pt idx="3">
                  <c:v>9.2948717948717952E-2</c:v>
                </c:pt>
                <c:pt idx="4">
                  <c:v>0.43696581196581197</c:v>
                </c:pt>
              </c:numCache>
            </c:numRef>
          </c:val>
          <c:extLst>
            <c:ext xmlns:c16="http://schemas.microsoft.com/office/drawing/2014/chart" uri="{C3380CC4-5D6E-409C-BE32-E72D297353CC}">
              <c16:uniqueId val="{00000000-7B1E-48E7-B0C3-ABDE1A0B73D7}"/>
            </c:ext>
          </c:extLst>
        </c:ser>
        <c:dLbls>
          <c:dLblPos val="outEnd"/>
          <c:showLegendKey val="0"/>
          <c:showVal val="1"/>
          <c:showCatName val="0"/>
          <c:showSerName val="0"/>
          <c:showPercent val="0"/>
          <c:showBubbleSize val="0"/>
        </c:dLbls>
        <c:gapWidth val="219"/>
        <c:overlap val="-27"/>
        <c:axId val="888116864"/>
        <c:axId val="876472592"/>
      </c:barChart>
      <c:catAx>
        <c:axId val="888116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crossAx val="876472592"/>
        <c:crosses val="autoZero"/>
        <c:auto val="1"/>
        <c:lblAlgn val="ctr"/>
        <c:lblOffset val="100"/>
        <c:noMultiLvlLbl val="0"/>
      </c:catAx>
      <c:valAx>
        <c:axId val="876472592"/>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888116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tx1">
                <a:lumMod val="50000"/>
                <a:lumOff val="50000"/>
              </a:schemeClr>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4-57F7-4599-B35B-E70C3555C114}"/>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3-57F7-4599-B35B-E70C3555C114}"/>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2-57F7-4599-B35B-E70C3555C114}"/>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1-57F7-4599-B35B-E70C3555C11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'[2024 - Auswertung Mobilitätsbefragung.xlsx]Mobilitätsaussagen'!$B$50:$B$53,'[2024 - Auswertung Mobilitätsbefragung.xlsx]Mobilitätsaussagen'!$B$55</c:f>
              <c:strCache>
                <c:ptCount val="5"/>
                <c:pt idx="0">
                  <c:v>Stimme voll und ganz zu</c:v>
                </c:pt>
                <c:pt idx="1">
                  <c:v>Stimme eher zu</c:v>
                </c:pt>
                <c:pt idx="2">
                  <c:v>Stimme eher nicht zu</c:v>
                </c:pt>
                <c:pt idx="3">
                  <c:v>Stimme überhaupt nicht zu</c:v>
                </c:pt>
                <c:pt idx="4">
                  <c:v>Weiß nicht</c:v>
                </c:pt>
              </c:strCache>
            </c:strRef>
          </c:cat>
          <c:val>
            <c:numRef>
              <c:f>'[2024 - Auswertung Mobilitätsbefragung.xlsx]Mobilitätsaussagen'!$D$50:$D$53,'[2024 - Auswertung Mobilitätsbefragung.xlsx]Mobilitätsaussagen'!$D$55</c:f>
              <c:numCache>
                <c:formatCode>0%</c:formatCode>
                <c:ptCount val="5"/>
                <c:pt idx="0">
                  <c:v>1.4973262032085561E-2</c:v>
                </c:pt>
                <c:pt idx="1">
                  <c:v>0.11122994652406418</c:v>
                </c:pt>
                <c:pt idx="2">
                  <c:v>0.13689839572192514</c:v>
                </c:pt>
                <c:pt idx="3">
                  <c:v>5.6684491978609627E-2</c:v>
                </c:pt>
                <c:pt idx="4">
                  <c:v>0.68021390374331547</c:v>
                </c:pt>
              </c:numCache>
            </c:numRef>
          </c:val>
          <c:extLst>
            <c:ext xmlns:c16="http://schemas.microsoft.com/office/drawing/2014/chart" uri="{C3380CC4-5D6E-409C-BE32-E72D297353CC}">
              <c16:uniqueId val="{00000000-57F7-4599-B35B-E70C3555C114}"/>
            </c:ext>
          </c:extLst>
        </c:ser>
        <c:dLbls>
          <c:dLblPos val="outEnd"/>
          <c:showLegendKey val="0"/>
          <c:showVal val="1"/>
          <c:showCatName val="0"/>
          <c:showSerName val="0"/>
          <c:showPercent val="0"/>
          <c:showBubbleSize val="0"/>
        </c:dLbls>
        <c:gapWidth val="219"/>
        <c:overlap val="-27"/>
        <c:axId val="1415168240"/>
        <c:axId val="363976528"/>
      </c:barChart>
      <c:catAx>
        <c:axId val="141516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363976528"/>
        <c:crosses val="autoZero"/>
        <c:auto val="1"/>
        <c:lblAlgn val="ctr"/>
        <c:lblOffset val="100"/>
        <c:noMultiLvlLbl val="0"/>
      </c:catAx>
      <c:valAx>
        <c:axId val="363976528"/>
        <c:scaling>
          <c:orientation val="minMax"/>
          <c:max val="0.70000000000000007"/>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415168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withinLinear" id="15">
  <a:schemeClr val="accent2"/>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D6CFEE-EB4E-B644-95E1-4A9A9D7ABC26}" type="datetime1">
              <a:rPr lang="de-DE" smtClean="0"/>
              <a:t>05.08.2024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5B52D6-F885-1644-AF5B-C2DA8A95ABC7}" type="slidenum">
              <a:rPr lang="de-DE" smtClean="0"/>
              <a:t>‹Nr.›</a:t>
            </a:fld>
            <a:endParaRPr lang="de-DE"/>
          </a:p>
        </p:txBody>
      </p:sp>
    </p:spTree>
    <p:extLst>
      <p:ext uri="{BB962C8B-B14F-4D97-AF65-F5344CB8AC3E}">
        <p14:creationId xmlns:p14="http://schemas.microsoft.com/office/powerpoint/2010/main" val="19160499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44050-92C9-9044-98FA-184CC869BF27}" type="datetime1">
              <a:rPr lang="de-DE" smtClean="0"/>
              <a:t>05.08.2024</a:t>
            </a:fld>
            <a:endParaRPr lang="de-DE"/>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44B248-B24D-1B4F-BC9E-53EB40A8BB24}" type="slidenum">
              <a:rPr lang="de-DE" smtClean="0"/>
              <a:t>‹Nr.›</a:t>
            </a:fld>
            <a:endParaRPr lang="de-DE"/>
          </a:p>
        </p:txBody>
      </p:sp>
    </p:spTree>
    <p:extLst>
      <p:ext uri="{BB962C8B-B14F-4D97-AF65-F5344CB8AC3E}">
        <p14:creationId xmlns:p14="http://schemas.microsoft.com/office/powerpoint/2010/main" val="3687543731"/>
      </p:ext>
    </p:extLst>
  </p:cSld>
  <p:clrMap bg1="lt1" tx1="dk1" bg2="lt2" tx2="dk2" accent1="accent1" accent2="accent2" accent3="accent3" accent4="accent4" accent5="accent5" accent6="accent6" hlink="hlink" folHlink="folHlink"/>
  <p:hf hdr="0" dt="0"/>
  <p:notesStyle>
    <a:lvl1pPr marL="0" algn="l" defTabSz="457165" rtl="0" eaLnBrk="1" latinLnBrk="0" hangingPunct="1">
      <a:defRPr sz="1200" kern="1200">
        <a:solidFill>
          <a:schemeClr val="tx1"/>
        </a:solidFill>
        <a:latin typeface="+mn-lt"/>
        <a:ea typeface="+mn-ea"/>
        <a:cs typeface="+mn-cs"/>
      </a:defRPr>
    </a:lvl1pPr>
    <a:lvl2pPr marL="457165" algn="l" defTabSz="457165" rtl="0" eaLnBrk="1" latinLnBrk="0" hangingPunct="1">
      <a:defRPr sz="1200" kern="1200">
        <a:solidFill>
          <a:schemeClr val="tx1"/>
        </a:solidFill>
        <a:latin typeface="+mn-lt"/>
        <a:ea typeface="+mn-ea"/>
        <a:cs typeface="+mn-cs"/>
      </a:defRPr>
    </a:lvl2pPr>
    <a:lvl3pPr marL="914330" algn="l" defTabSz="457165" rtl="0" eaLnBrk="1" latinLnBrk="0" hangingPunct="1">
      <a:defRPr sz="1200" kern="1200">
        <a:solidFill>
          <a:schemeClr val="tx1"/>
        </a:solidFill>
        <a:latin typeface="+mn-lt"/>
        <a:ea typeface="+mn-ea"/>
        <a:cs typeface="+mn-cs"/>
      </a:defRPr>
    </a:lvl3pPr>
    <a:lvl4pPr marL="1371496" algn="l" defTabSz="457165" rtl="0" eaLnBrk="1" latinLnBrk="0" hangingPunct="1">
      <a:defRPr sz="1200" kern="1200">
        <a:solidFill>
          <a:schemeClr val="tx1"/>
        </a:solidFill>
        <a:latin typeface="+mn-lt"/>
        <a:ea typeface="+mn-ea"/>
        <a:cs typeface="+mn-cs"/>
      </a:defRPr>
    </a:lvl4pPr>
    <a:lvl5pPr marL="1828662" algn="l" defTabSz="457165" rtl="0" eaLnBrk="1" latinLnBrk="0" hangingPunct="1">
      <a:defRPr sz="1200" kern="1200">
        <a:solidFill>
          <a:schemeClr val="tx1"/>
        </a:solidFill>
        <a:latin typeface="+mn-lt"/>
        <a:ea typeface="+mn-ea"/>
        <a:cs typeface="+mn-cs"/>
      </a:defRPr>
    </a:lvl5pPr>
    <a:lvl6pPr marL="2285827" algn="l" defTabSz="457165" rtl="0" eaLnBrk="1" latinLnBrk="0" hangingPunct="1">
      <a:defRPr sz="1200" kern="1200">
        <a:solidFill>
          <a:schemeClr val="tx1"/>
        </a:solidFill>
        <a:latin typeface="+mn-lt"/>
        <a:ea typeface="+mn-ea"/>
        <a:cs typeface="+mn-cs"/>
      </a:defRPr>
    </a:lvl6pPr>
    <a:lvl7pPr marL="2742992" algn="l" defTabSz="457165" rtl="0" eaLnBrk="1" latinLnBrk="0" hangingPunct="1">
      <a:defRPr sz="1200" kern="1200">
        <a:solidFill>
          <a:schemeClr val="tx1"/>
        </a:solidFill>
        <a:latin typeface="+mn-lt"/>
        <a:ea typeface="+mn-ea"/>
        <a:cs typeface="+mn-cs"/>
      </a:defRPr>
    </a:lvl7pPr>
    <a:lvl8pPr marL="3200157" algn="l" defTabSz="457165" rtl="0" eaLnBrk="1" latinLnBrk="0" hangingPunct="1">
      <a:defRPr sz="1200" kern="1200">
        <a:solidFill>
          <a:schemeClr val="tx1"/>
        </a:solidFill>
        <a:latin typeface="+mn-lt"/>
        <a:ea typeface="+mn-ea"/>
        <a:cs typeface="+mn-cs"/>
      </a:defRPr>
    </a:lvl8pPr>
    <a:lvl9pPr marL="3657323" algn="l" defTabSz="4571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2588" y="685800"/>
            <a:ext cx="6092825" cy="3429000"/>
          </a:xfrm>
        </p:spPr>
      </p:sp>
      <p:sp>
        <p:nvSpPr>
          <p:cNvPr id="3" name="Notizenplatzhalter 2"/>
          <p:cNvSpPr>
            <a:spLocks noGrp="1"/>
          </p:cNvSpPr>
          <p:nvPr>
            <p:ph type="body" idx="1"/>
          </p:nvPr>
        </p:nvSpPr>
        <p:spPr/>
        <p:txBody>
          <a:bodyPr/>
          <a:lstStyle/>
          <a:p>
            <a:endParaRPr lang="de-DE"/>
          </a:p>
        </p:txBody>
      </p:sp>
      <p:sp>
        <p:nvSpPr>
          <p:cNvPr id="4" name="Fußzeilenplatzhalter 3"/>
          <p:cNvSpPr>
            <a:spLocks noGrp="1"/>
          </p:cNvSpPr>
          <p:nvPr>
            <p:ph type="ftr" sz="quarter" idx="10"/>
          </p:nvPr>
        </p:nvSpPr>
        <p:spPr/>
        <p:txBody>
          <a:bodyPr/>
          <a:lstStyle/>
          <a:p>
            <a:endParaRPr lang="de-DE"/>
          </a:p>
        </p:txBody>
      </p:sp>
      <p:sp>
        <p:nvSpPr>
          <p:cNvPr id="5" name="Foliennummernplatzhalter 4"/>
          <p:cNvSpPr>
            <a:spLocks noGrp="1"/>
          </p:cNvSpPr>
          <p:nvPr>
            <p:ph type="sldNum" sz="quarter" idx="11"/>
          </p:nvPr>
        </p:nvSpPr>
        <p:spPr/>
        <p:txBody>
          <a:bodyPr/>
          <a:lstStyle/>
          <a:p>
            <a:fld id="{8A44B248-B24D-1B4F-BC9E-53EB40A8BB24}" type="slidenum">
              <a:rPr lang="de-DE" smtClean="0"/>
              <a:t>0</a:t>
            </a:fld>
            <a:endParaRPr lang="de-DE"/>
          </a:p>
        </p:txBody>
      </p:sp>
    </p:spTree>
    <p:extLst>
      <p:ext uri="{BB962C8B-B14F-4D97-AF65-F5344CB8AC3E}">
        <p14:creationId xmlns:p14="http://schemas.microsoft.com/office/powerpoint/2010/main" val="944671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417F3-B89C-FC88-8246-05FCCCAB89C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53AFCA-EFD2-BEC0-6F7C-48C18837B78F}"/>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2413F891-D3C3-6FB0-D364-793067F1C11A}"/>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ED8F4E08-FF96-8460-5E62-40654E916F43}"/>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5B223818-A38A-5948-CB8B-9C2122A9CE50}"/>
              </a:ext>
            </a:extLst>
          </p:cNvPr>
          <p:cNvSpPr>
            <a:spLocks noGrp="1"/>
          </p:cNvSpPr>
          <p:nvPr>
            <p:ph type="sldNum" sz="quarter" idx="11"/>
          </p:nvPr>
        </p:nvSpPr>
        <p:spPr/>
        <p:txBody>
          <a:bodyPr/>
          <a:lstStyle/>
          <a:p>
            <a:fld id="{8A44B248-B24D-1B4F-BC9E-53EB40A8BB24}" type="slidenum">
              <a:rPr lang="de-DE" smtClean="0"/>
              <a:t>12</a:t>
            </a:fld>
            <a:endParaRPr lang="de-DE"/>
          </a:p>
        </p:txBody>
      </p:sp>
    </p:spTree>
    <p:extLst>
      <p:ext uri="{BB962C8B-B14F-4D97-AF65-F5344CB8AC3E}">
        <p14:creationId xmlns:p14="http://schemas.microsoft.com/office/powerpoint/2010/main" val="557844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E0140-519A-1D1B-82F5-F0EAA16D5CA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2CBF544-3311-2E30-029A-85C9E38878C5}"/>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A76F68C7-1F0E-F689-95B7-3B7A7EC60F59}"/>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617CAC02-0166-4198-66A5-825CBB25EDE5}"/>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B043AB44-05CC-5153-4F90-8113C363D960}"/>
              </a:ext>
            </a:extLst>
          </p:cNvPr>
          <p:cNvSpPr>
            <a:spLocks noGrp="1"/>
          </p:cNvSpPr>
          <p:nvPr>
            <p:ph type="sldNum" sz="quarter" idx="11"/>
          </p:nvPr>
        </p:nvSpPr>
        <p:spPr/>
        <p:txBody>
          <a:bodyPr/>
          <a:lstStyle/>
          <a:p>
            <a:fld id="{8A44B248-B24D-1B4F-BC9E-53EB40A8BB24}" type="slidenum">
              <a:rPr lang="de-DE" smtClean="0"/>
              <a:t>13</a:t>
            </a:fld>
            <a:endParaRPr lang="de-DE"/>
          </a:p>
        </p:txBody>
      </p:sp>
    </p:spTree>
    <p:extLst>
      <p:ext uri="{BB962C8B-B14F-4D97-AF65-F5344CB8AC3E}">
        <p14:creationId xmlns:p14="http://schemas.microsoft.com/office/powerpoint/2010/main" val="587789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A0390-BA98-77A5-7716-D5A875187E1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135F6E2-45F4-AB80-2355-14BC3A4A1632}"/>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E38FE299-2E4D-F3DE-A271-0A8F8DC7EE4C}"/>
              </a:ext>
            </a:extLst>
          </p:cNvPr>
          <p:cNvSpPr>
            <a:spLocks noGrp="1"/>
          </p:cNvSpPr>
          <p:nvPr>
            <p:ph type="body" idx="1"/>
          </p:nvPr>
        </p:nvSpPr>
        <p:spPr/>
        <p:txBody>
          <a:bodyPr/>
          <a:lstStyle/>
          <a:p>
            <a:r>
              <a:rPr lang="de-DE" sz="1800" kern="100" dirty="0">
                <a:effectLst/>
                <a:latin typeface="Calibri" panose="020F0502020204030204" pitchFamily="34" charset="0"/>
                <a:ea typeface="Calibri" panose="020F0502020204030204" pitchFamily="34" charset="0"/>
                <a:cs typeface="Times New Roman" panose="02020603050405020304" pitchFamily="18" charset="0"/>
              </a:rPr>
              <a:t>Unter der Antwortmöglichkeit „Sonstiges“ gefasste 112 Antworten: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Verbesserte Zuverlässigkeit d. Regionalbahnverbindungen, preiswertere Fahrrandmitnahme zw. 06:00 u. 09:00 Uhr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Günstigere Strompreise zum Laden des privaten PKW</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Höhere ÖPNV-Taktung, nicht nur alle halbe Stunde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Reduzierung des Wegs zur Arbeit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Bahnen Jungs. Das ist einfach enttäuschend. Jedes Mal ist ein Problem wenn ich Bahn fahre. Letzten 5 Jahre insgesamt maximal 5-mal Bahn gefahren. Jedes Mal komplette scheiße. Wenn nicht Sommer gewesen wäre, hätte ich nicht mit dem VOI im Regen fahren können!!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 geringerem Zeitaufwand - unter 10 Minuten "Verlust" pro Strecke würde ich ÖPNV nutzen.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Wagon morgens - Schüler / besser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taktung</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Direktfahrten zur Haltestelle am Arbeitsplatz (Umsteigen mit Wartezeiten verringern)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genau so schnell wie Auto</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kostenlose Parkplatzmöglichkeiten schaffen</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Wegstrecken die Funktionieren, solange ich für 25 KM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wegstrecke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bei laufendem Motor bis zu 1 Stunde benötige, weil ich nur im Stau stehe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defekt oder gesperrt sind,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intressiert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mich die Umwelt nicht mehr.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Tool für die Suche nach potentiellen Fahrgemeinschaften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mit allgemein höherer Frequenz</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Deutschland-Ticket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alles kacke, zu viele Autos auf den Straßen. Elektro ist in den Kinderschuhen und sollte nicht gefördert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Fahrradinfrastruktur, besserer Schutz von Radfahrern im Straßenverkehr</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Bikeleasing</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Priorisierung des Autoverkehrs auf/zum Betriebsgelände beenden.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Das die ÖPNV auch tatsächlich fahren. Der Ausfall von Fahrten in der Zeit zwischen 08:00-17:00 ist eine Frechheit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Taktung beim Umsteigen von Bahn auf STRAB sowie die fehlende Pünktlichkeit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Parkplätze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Dauerhaft kostenlose Fahrradmitnahme in Bahnen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Ordentliches Raumkonzept im Winter für die Fahrradwege in die Industriegebiete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Innenstadt Autofrei</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Günstiger ÖPNV auch auf dem Land. Ich MUSS erst 20 km mit dem PKW fahren, damit ich ÖPNV nutzen könnte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Park &amp; Ride Parkplätze an günstigen Positionen (Pforzheim, Ludwigshafen, Wörth, etc.)</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Job-Bike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Vereinfachtes System zur Abrechnung nach Distanz, unabhängig von Waben, Spezialangeboten, etc. Vorbild: Egon-App in Nürnberg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Höhere Taktung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Belohnungssystem für Fahrradfahrer. (Punkte 1, 4, 5 werden schon angeboten, finde ich gut.)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Überwachung der Rechte der Fahrradfahrer gegenüber Autofahrern (Überholabstand, Kreuzung von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Enfahrten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 Parkplätzen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u.ä.</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Nichtbeachtung der Vorfahrt der Fahrradfahrer. Die AVG-Verträge kündigen.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Pünktlichkeit und Zuverlässigkeit der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Dienstwagen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kostenlos, Radnutzung belohnen, alles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gg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einzelgenutzte PKW tun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Motivationsprogramm um das Auto stehen zu lassen!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Betriebliche Angebote (Rabattprogramm) zur Aneignung eines E-Fahrzeugs (z.B. auch E-Roller)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Günstigere Energie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PKWpreise</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 Autos haben keine Zukunft, Geld für Ausbau von E-Auto Ladestationen soll weggestrichen werden und in Ausbau von ÖPNV und Fahrrad Infrastruktur reinvestiert</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Ausbau der Fahrradwege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Förderung Radler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Zweigleisiger Ausbau Bahnstrecke &amp; höhere Taktung, Pünktlichkeit und Sprinter zu Industriegebieten.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Förderung von angrenzenden Verkehrsverbünden, auch über das Bundesland hinweg (abseits der S5)</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Zuverlässigkeit. Genügend Sitzplätze. Nicht zu kleine Sitzplätze.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Anständige Fahrradwege und miteinbezogene Ampelschaltungen. Die Fahrradpolitik der Stadt Karlsruhe ist lediglich Symbolpolitik. Um angeben zu können, wie viele Kilometer neuer Radwege man gebaut habe, wird hier und da eine Fahrradspur eingezeichnet, im vollen Wissen, dass die meisten Autofahrer die Linie ohnehin ignorieren werden, also werden bauliche Abgrenzungen unterlassen, man will schließlich die Autofahrer nicht verärgern. An anderen Stellen geht die Fahrradspur nahtlos in Parkplätze über, sodass Fahrradfahrer sich plötzlich in den Autoverkehr einfädeln müssen. Wenn Schnee liegt, wird nur die Autospur geräumt, und zwar indem der Schnee auf die Fahrradspur geschoben wird. Man könnte noch unzählige weitere Beispiele aufzählen. Es wirkt wie Verkehrswende in die entgegengesetzte Richtung. Daher bessere Fahrradinfrastruktur gepaart mit viel weniger Parkplätzen in der Stadt.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 Bussen mehr Bedarfshaltestellen außerhalb der Kernzeiten (Möglichkeit, zwischen den Haltestellen auszusteigen).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Pünktlicher zuverlässiger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müßte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einfach besser funktionieren. Ständige Zugausfälle, Verspätungen und Streiks; wär ich jetzt nicht Rentner, würde ich kündigen!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Beteiligung an Carsharing (50 Mitarbeiter, nur 7 aus KA)</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80-90min Fahrzeit. PKW ca. 20-25min Fahrzeit. Ich weiß aber auch nicht, wie man es verbessern könnte.</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Dei</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Firma sollte jedem Mitarbeiter Fahrkosten zahlen</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Jobcar</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Radschnellwege in der Stadt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Umkleide- / Dusche für Fahrradfahrer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kürzere Taktzeiten auch bis 20:00 Uhr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100% Home Office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Grundsätzlich besserer Ausbau des ÖPNV und bessere Anbindung mit häufigerer Taktung im ländlichen Raum</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Umsteigen ist schrecklich, da der Bus nicht auf die Bahn wartet; Fahrradschnellwege erschaffen; Rheinhafen/</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Industiegebiet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per Fahrrad schlecht an Karlsruhe angebunden; KVV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NextBike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nur in der Innenstad verfügbar.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Daxlanden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Knielingen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etc. total beschissen erreichbar und keine letzte Meile verfügbar.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Wirklich zuverlässige Fahrpläne von S- und Straßenbahn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Förderung der Verwendung von alternativen zum KFZ</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Radwege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Öffentlichkeit im Betrieb zum Beispiel gutes Beispiel des Management.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Bis zu 100% Home Office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Besserer Ausbau der ÖPNV Infrastruktur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Ausbau Radnetz mit baulicher Trennung zu großen Straßen mit hohem Verkehrsaufkommen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ist umständlich, dauert lange, nicht flexibel wenn man 30km entfernt in der Pfalz wohnt</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Zuverläßigkeiten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Züge und Größere Räume für Berufspendler für die Fahrräder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Fahrradweg von Durlach in die Stadt gehört neu gedacht!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dichtere Taktung der S- und Straßenbahnen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Jobticket oder sowas.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besserer Schutz von Radfahrern im Straßenverkehr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kein Interesse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Einführung eine kürzere Straßenbahn Strecke zwischen Hauptbahnhof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Knielingen</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Home Office, Streichung von Parkplätzen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Job bike / E-bike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Rücksichtnahme in den betrieblichen Abläufen auf zeitliche Randbedingungen, z.B. Meetings beenden, sodass man die Tram bekommt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Verlässlichkeit, keine spontanen Ausfälle oder jährlichen Streiks (Erfahrung durch Schulkind, dass auf die Bahn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angwiesen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Haltestelle in der Nähe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Deutschlandticket als Jobticket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muss gleichschnell, zuverlässig und günstiger sein als Individualverkehr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Nicht nur auf die Elektromobilität zu setzen. Sondern auf mehr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öpvnv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 setzen und richtig ausbauen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takten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Verbesserte Ticketauswahl des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ÖPNVś</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z.B. Monatsticket, Wochenticket etc. auch am Automaten.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Zuverlässige Bahn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Bedingungsloser Transport des Fahrrades im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Erhöhung Zuverlässigkeit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Benzin/LPG Tankstellen am Betriebsstandort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Bus - Kit Nord zur Arbeitsstätte in Durlach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Anbindung der ländlichen Regionen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Greift bei mir nicht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Weiter Homeoffice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Kostenlose Nutzung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Ticketpreise senken?!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kostenlose Bahntickets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Verbindlichkeit der Bahn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derzeitigen betrieblichen Angebote reichen mir vollkommen aus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Zuverlässigerer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Zuverlässige Verbindung ÖPNV</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Atraktivere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Verbindungen auf der Strecke Wörth -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Lauterbourg</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Besseres ÖPNV Angebot Landkreis mit besseren Umstiegen (Zeitersparnis)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Besserer Ausbau ÖPNV sonst ist man STUNDEN LANG unterwegs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Radwege, Ampelschaltungen auf Fahrräder anpassen, Linksabbiegerspuren für Räder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Busverbindungen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Kostenlose Parkplätze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 Roller als Dienstwagen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Zuschuss zum 49€ Ticket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Firmen-Fahrrad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häufigere Verbindungen auch im ländlichen Raum</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fahrradfreunlicher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Arbeitgeber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Ausbau der Fahrradweginfrastruktur zur Arbeit fördern. Umkleiden zur Verfügung stellen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bin schon immer mit dem Fahrrad gefahren</a:t>
            </a:r>
          </a:p>
          <a:p>
            <a:pPr marL="342900" lvl="0" indent="-342900">
              <a:lnSpc>
                <a:spcPct val="107000"/>
              </a:lnSpc>
              <a:spcAft>
                <a:spcPts val="800"/>
              </a:spcAft>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u. bessere Möglichkeiten Fahrräder mitzunehmen bei Bus und Bahn</a:t>
            </a:r>
          </a:p>
        </p:txBody>
      </p:sp>
      <p:sp>
        <p:nvSpPr>
          <p:cNvPr id="4" name="Fußzeilenplatzhalter 3">
            <a:extLst>
              <a:ext uri="{FF2B5EF4-FFF2-40B4-BE49-F238E27FC236}">
                <a16:creationId xmlns:a16="http://schemas.microsoft.com/office/drawing/2014/main" id="{9453887C-6F05-2E2E-648D-DD80D045CBB2}"/>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6C1EF390-8043-CBA6-7812-838BB8F26254}"/>
              </a:ext>
            </a:extLst>
          </p:cNvPr>
          <p:cNvSpPr>
            <a:spLocks noGrp="1"/>
          </p:cNvSpPr>
          <p:nvPr>
            <p:ph type="sldNum" sz="quarter" idx="11"/>
          </p:nvPr>
        </p:nvSpPr>
        <p:spPr/>
        <p:txBody>
          <a:bodyPr/>
          <a:lstStyle/>
          <a:p>
            <a:fld id="{8A44B248-B24D-1B4F-BC9E-53EB40A8BB24}" type="slidenum">
              <a:rPr lang="de-DE" smtClean="0"/>
              <a:t>15</a:t>
            </a:fld>
            <a:endParaRPr lang="de-DE"/>
          </a:p>
        </p:txBody>
      </p:sp>
    </p:spTree>
    <p:extLst>
      <p:ext uri="{BB962C8B-B14F-4D97-AF65-F5344CB8AC3E}">
        <p14:creationId xmlns:p14="http://schemas.microsoft.com/office/powerpoint/2010/main" val="1087521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38A3C-07F5-DDD7-A753-771ECC6A447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33E8F6F-F47F-8F90-8188-A1DCF3C8FE70}"/>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8DF20707-AE96-5233-C7CE-FD25D6EED134}"/>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885CE0C0-C310-B88F-11A1-6A0A28E88419}"/>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AD387460-1E69-10B9-42B4-BBF5F9842AFC}"/>
              </a:ext>
            </a:extLst>
          </p:cNvPr>
          <p:cNvSpPr>
            <a:spLocks noGrp="1"/>
          </p:cNvSpPr>
          <p:nvPr>
            <p:ph type="sldNum" sz="quarter" idx="11"/>
          </p:nvPr>
        </p:nvSpPr>
        <p:spPr/>
        <p:txBody>
          <a:bodyPr/>
          <a:lstStyle/>
          <a:p>
            <a:fld id="{8A44B248-B24D-1B4F-BC9E-53EB40A8BB24}" type="slidenum">
              <a:rPr lang="de-DE" smtClean="0"/>
              <a:t>16</a:t>
            </a:fld>
            <a:endParaRPr lang="de-DE"/>
          </a:p>
        </p:txBody>
      </p:sp>
    </p:spTree>
    <p:extLst>
      <p:ext uri="{BB962C8B-B14F-4D97-AF65-F5344CB8AC3E}">
        <p14:creationId xmlns:p14="http://schemas.microsoft.com/office/powerpoint/2010/main" val="610151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0" indent="0">
              <a:lnSpc>
                <a:spcPct val="107000"/>
              </a:lnSpc>
              <a:buFont typeface="+mj-lt"/>
              <a:buNone/>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Danach gefragt, welche weiteren Hinweise die Befragten haben, kamen nachfolgende 190 einzelne Antworten.</a:t>
            </a:r>
          </a:p>
          <a:p>
            <a:pPr marL="0" lvl="0" indent="0">
              <a:lnSpc>
                <a:spcPct val="107000"/>
              </a:lnSpc>
              <a:buFont typeface="+mj-lt"/>
              <a:buNone/>
            </a:pP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Radwege sind immer noch selten und zu schmal.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Höhere Taktfrequenz Regionalbahnen zw. 7 u. 9 Uhr morgens (z. B. alle 30 Min.), Fahrradmitnahme preiswerter gestalten (Fahrrad ist unverzichtbar, da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erhebl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Reststrecke zw. Haltestelle u. Arbeitgeber)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bedarf keiner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Mobilitäswende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an unserem Standort werden 58 ct pro kWh zum laden des privaten PKW verlangt was in meinen Augen eine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frechheit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damit Geld zu verdienen da Siemens vom Staat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förderungen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bekommt weil Ladesäulen am Standort sind.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Kann auf keinen Fall vom Bürger bezahlt werden da das Limit an Ausgaben schon erreicht ist .</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 der nächsten Erhöhung der Deutschlandkarte steige ich wieder auf KFZ um. Wichtig wäre hier endlich zu erkennen dass "UMWELT KEIN KRITERIUM IST WENN ES SICH DER VERBRAUCHER NICHT LEISTEN KANN". Unsere geliebten Firmen interessieren nicht für die Umwelt, sondern für ihren Gewinn.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Fahrrad-Leasing durch Arbeitgeber sollte angeboten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Sorgt dafür dass die Betriebe alles Bezahlen oder Strafe zahlen. Aber wir normalen Bürger können nichts für den ganzen Mist! Hört auf damit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jedesmal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damit zu werben wie pünktlich die DB ist und... nichts funktioniert ihr Hurensöhne!!!!! Schämt euch!!!! scheiß auf Karlsruhe und euch ihr dummen Bastarde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in Betrieben bekannt machen.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Eine Haltestelle bei Arbeitsstelle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Kombination aus ÖPNV und Fahrgemeinschaften ab einem Treffpunkt steht leider nicht zur Wahl.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16. Welche Variante der Finanzierung des Mobilitätspasses würden Sie auf den ersten Blick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bevorzugen?Die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Frage ist eine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Frecheit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was sollen wir den noch alles bezahlen und noch unattraktiver für Arbeitgeber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Dringend benötigte Umgehungsstraßen für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Jöhlingen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Berghausen schaffen! Verbannung des Verbrenners ist nicht die Lösung!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Mobilitätswende ist quatsch. Soll jeder selbst entscheiden. Warum die Kosten auf die Arbeitgeber oder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KFZHalter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verteilen. Das ist nicht fair. Hier bekommen nur die Leute Vorteile,  die die öffentliche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verkehrsmittel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nutzen wollen.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Bus, Bahn zu teuer. 50% der Abgase könnten vermieden werden, wenn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in Ordnung wären und man von A nach B in einer normalen zeit ankommen würde.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Firmen sollten da wo möglich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home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office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regulär anbietet,  oder wenn nicht toleriert eine Co2 Abgabe zahlen.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Innenstadt: Parkplätze für KFZ ausbaufähig; Fahrradführung rund um Schloss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mangehaft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Fahrradwege (v.a. in Baustellen enden im nirgendwo), Radeln durch Innenstadt gefährlich (z.B. Fußgänger missachten Fahrradstraße am Ettlinger Tor u. Klauen vorfahrt). Autofahrer sollten sensibilisiert werden, im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alltag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wird ständig nicht der nötige Abstand gehalten, gern mal knapp überholen), Ring um Schloss hat allgemein zu viele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ampeln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Weg von Nord- nach Oststadt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erford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 viel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stop&amp;go</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(d.h.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spritverbauch</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zeit höher). Mobilitätspass ist vollkommen fehl am Platz, Abgaben lösen das eigentliche Problem einer schlecht geplanten Infrastruktur und geringere Toleranz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ggü</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Verkehrteilnehmer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überhaupt nicht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Unbedingt mehr Ladesäulen im Städtischen Raum um die Akzeptanz der Elektromobilität zu fördern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Vorbild Schweden mit Busanbindung von Dorf und Stadt, Vorbild Paris mit autofreier Innenstadt</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{thumbsup_tone2}</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Mobilitätswende gut und schön, aber lieber DGB hört auf euch in die Politik einzumischen. Das grüne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Wirtschaftwunder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mit grüner Mobilität ist eine Totgeburt.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Radwege zwischen den Ortschaften sind kaum bis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garnicht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vorhanden .</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Fahrradverkehr mehr fördern.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drastische Fahrradwege-Ausbau ohne Rücksicht auf verloren gehende Parkplätze wird zu stark ausgeführt. Ich bin Fahrrad-Freund aber Autos kann man nicht wegzaubern. Es gibt weiterhin viele Menschen die auf Ihre Autos angewiesen sind und dann müssen anderen Alternativen wie z.B. mehr Park and Ride eingeführt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habe kein Interesse an einer Mobilitätswende und bin mit meinem Elektroauto sehr zufrieden.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Man darf nicht die Schwerbehinderten vergessen.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Umfrage ist schlecht gemacht. Der Link zur Website Mobilitätspass führt dazu, dass man die Umfrage von vorne starten muss. Was ein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Mobililätspass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ist mir noch immer unklar. Ich wohne und arbeite in Karlsruhe Landkreis, soll aber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Ladeinfratruktur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Mobilitätskonzepte in Karlsruhe Stadt bewerten.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Nicht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soviele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Fahrtausfälle im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gibt viele Steuerbegünstigungen für Dienstwägen und große Konzerne. Bitte keine weiteren/zusätzlichen Abgaben/Belastungen für die AN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Besseres ÖPNV-Angebot im Ländlichen Raum zumindest im Berufsverkehr. Wo müssen die Personen hin zum Arbeiten.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ich bereits Rentner bin, würde ich mich freuen, wenn das Konzept nicht nur für Berufstätige, sondern für alle Bürger*innen da wäre...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Fahrradschnellstraßen in Stand und Überland. Einfache und kostenlose Mitnahme des Fahrrads und in Bahnen (außer Straßenbahnen)auch werktags früh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Schaffung einer sicheren Fahrradinfrastruktur. Konsequente Verfolgung von Gefährdungen von Radfahrenden und zu Fuß Gehenden durch den MIV, z.B. nicht Einhaltung von Überholabständen..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Staat hat aktuell die höchsten Steuereinnahmen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bekomt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es damit nicht hin, ein ÖPNV zu finanzieren??? Unfassbar!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Radwege sollten besser instandgehalten werden. Nicht flicken, sondern am Stück asphaltieren: Ziel muss sein ein Oberflächenbelag wie ein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Babypopo</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 siehe Nachbarland Niederlande!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finde, dass die Firmen zu wenig was die Förderung der Auszubildenden kontrolliert werden. Und scheinbar machen können, diese machen was die wollen.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ich Rentner bin, habe ich keinen Arbeitsweg, ich stimme aber trotzdem zu, dass die Mobilität weiter verbessert wird.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Auf dem Betriebsgelände eine Kraftstofftankstelle mit Mitarbeiterrabatt zu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verfügung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stellen.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Hürden abbauen, Vereinfachung und Bündelungen bei Angeboten, deutliche Erhöhung von Verlässlichkeit des Busverkehrs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Verbindungen zw. Stadt und Land: bei geringen Fahrgastzahlen auch durch Ruftaxis OHNE Smartphone-Pflicht, Fahrradboxen an mehr Haltestellen, die aber nicht dauerhaft blockiert werden sollten, Förderung von Fahrgemeinschaften und ÖPNV durch Arbeitgeber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Wie wäre es, die öffentlichen Verkehrsbetriebe die Mobilitätspassbeiträge zahlen zu lassen, sie lassen sich von den Gemeinden für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Leitzngen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bezahlen, die sie nicht erbringen, vor allem im ländlichen Raum. Das Angebot ist erbärmlich und nicht geeignet das Auto stehen zu lassen.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Vielleicht doch weniger an Rentner gerichtet?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sog. Mobilitätswende ist in erster Linie, besonders in Karlsruhe, ideologiegetrieben! Das sage ich, der hauptsächlich als Radfahrer unterwegs ist.t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Jeder sollte für das Parken in der Stadt bezahlen, nicht nur die Bewohner mit dem Bewohnerparkausweis!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Autos raus aus der Stadt, Fahrrad rein {pray_tone1}</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Kürzere Taktungen zwischen Umland und Stadt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wünsche keinerlei Mobilitätspass.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nutze fast ausschließlich das Rad für meine Mobilität in der Stadt. Zur Verbesserung dieser Situation würde vor allem eine wesentliche Reduzierung des ruhenden Verkehrs auf den Straßen beitragen. Eine konsequente Parkraumbewirtschaftung wäre ein erstes Mittel um hier eine Wende einzuleiten. Des weiteren wären Polizeistreifen auf Fahrrädern sehr hilfreich. Zum einen um den Radverkehr besser zu kontrollieren, aber auch um z.B. Abstandskontrollen bei Überholmanövern von Radfahrenden durchzuführen.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Mobilität bedeutet nicht die ÖPNV / KVV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Ticketspreise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immer wieder zu erhöhen! Ein bisschen mehr Rücksicht sowohl die Arbeiterklasse als auch für die Rentner, die ein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Lebenlang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schwer gearbeitet haben, wäre angebracht.</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Öpnv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kostenlos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Wer will findet Wege, wer nicht will findet Gründe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Verpflichtung der Arbeitgeber für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Angebot wäre gut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Neben Kosten sind schlechte und schlecht getaktete Verbindung der Hauptgrund warum ÖPNV nicht genutzt wird. In meinem Fall würde sich die Zeit für den Weg zur Arbeit z.B. vervierfachen im Vergleich zum Auto und verdreifachen im Vergleich zum E-Bike. Das steht in keinem Verhältnis.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Radfahrer müssten mehr vor KFZ-Fahrern geschützt werden. Bessere Radwege, sicherere Überquerungen, Radwege fernab der Straßen, mehr Geschwindigkeitskontrollen, mehr Verkehrsüberwachung, Monsterfahrzeuge (SUV) sanktionieren.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Leider kann nur ein Kfz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eingegen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werden. Da ich im Wechsel Motorrad / Auto nutze - Mischkalkulation. Im Wechsel zwischen Stadt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Landkeis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bei mir der ÖVFM nicht aufeinander getaktet- Wartezeiten.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Keine zusätzlichen Kosten für Bürger wegen Mobilitätswende und keine neue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PKWbeschränkungen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wegen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Benzi</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/Diesel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Kleinere Dörfer sind meist auf KFZ angewiesen, da die Zug/ Bahnbindungen sehr schlecht sind, z. B  jede Stunde nur eine Bahn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etcn</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ÖPNV Takt und Verbindungen, bessere Radweg Ausbau mit gleiche Qualität wie Straßen. Keine Geld in E-Auto Infrastruktur investieren.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öffentlichen Verkehrsbetriebe müssten zuverlässiger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Firmen verpflichten Ladestationen (Kfz/Rad) anzubieten.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gibt zu wenig sichere Fahrradwege - vor allem für Kinder; Bei Fahrten in die Innenstadt mit dem Rad gibt es sehr oft kritische Situationen - vor allem mit Autofahrern. Man sollte die Gegenseitige Rücksichtnahme (von beiden Seiten) fördern. Seitlicher Abstand zum Überholen wird von Autos oft nicht eingehalten; Radfahrer fahren oft rücksichtslos und quetschen sich durch jede Lücke.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mobiles Arbeiten, wenn es der Arbeitsplatz erlaubt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Zum Mobilitätspass fand ich keine der angebotenen Antworten akzeptabel. Am besten fände ich eine Effizienz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debatte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Verwendung aller Steuergelder. Der öffentliche Nahverkehr ist eine Möglichkeit eine Region für Arbeitgeber wie auch Arbeitnehmer attraktiver zu machen. Diese Attraktivität ist im Interesse der regionalen Verwaltung.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Macht mehr für Fahrradfahrer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Lasst mal die Radfahrer für Radwege bezahlen und nicht die Autofahrer. Weg mit Tempo 30 auf Hauptstraßen!!!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Autofahrer sind meist jene, die beruflich Auto fahren. Ohne Kinder als Single wird man mittlerweile stark belastet, nun sprechen Menschen über weitere Belastungen für Autofahrer. Das Problem ist: am Monatsende sind halt die verdienten Euro weg. Man kann nicht nochmal oder nochmal Gebühren aus dem Boden stampfen und dies von den einen einsammeln und die anderen durch neue Entlastungen fördern. Dieser Staat muss lernen, die Steuereinnahmen besser zu nutzen und möglicherweise Wahnsinnsprojekte einfach mal sein lassen. Privat kann man so nicht wirtschaften! und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das ist nur ein weiteres Werkzeug um die Autofahrer zu melken, bezahlen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schlieslich</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schon genug an Kfz Steuer und Mineralölsteuer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Preise ÖPNV zu teuer bei Einzel oder Tageskarten, Mobilitätsabgabe Blödsinn wir zahlen schon über KFZ Steuer etc.</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Warum soll ein Mobilitätspass von Kfz-Besitzern/-nutzern finanziert werden? Die hohe Kfz-Steuer und die hohen Benzinkosten +Versicherung-+ Reparaturkosten reichen nicht??? Ich bin 62 Jahre alt und nicht mehr gut zu Fuß - sicher kein Einzelfall - ohne Kfz werde ich immer mehr von der Teilhabe am Arbeits- und gesellschaftlichen Leben ausgeschlossen.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Fahrradweg zwischen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Wettersbach</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Wolfahrtsweier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endlich bauen!!!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Danke für die Initiative. Bezieht bitte mit ein, wie viel Platz in Karlsruhe an parkende Autos verschwendet wird. Wenn man sich vorstellt, was man mit diesen Flächen anstellen könnte, wenn sie der Allgemeinheit zur Verfügung stünden anstatt der Autofahrerlobby vorbehalten zu bleiben, kann man schon ins Träumen können. In einigen Straßen könnte man ganze Volleyballfelder anlegen, wenn dort nicht geparkt würde. Außerdem nähme dadurch der Autoverkehr ab. Aber um das Thema ernsthaft anzugehen, hängt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Länd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wohl viel zu sehr an seinen heiligen Autos.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Bewegt Arbeitgeber dazu ihre Mitarbeiter zu entlasten,  solange das freiwillig bleibt ist das Engagement gering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Wochenendarbeiten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Rufbreitschaften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Nur Eigenes KFZ Möglich.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Radwege sind teilweise sehr schmal und längere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fistanzen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zwischen Teilorten nachts nicht beleuchtet. Z.B. KA Neureut oder KA Durlach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wünsche mir (auch als Autofahrerin) möglichst wenige Kfz in Städten, dafür am Stadtrand mehr P&amp;R-Möglichkeiten mit SEHR gutem ÖPNV-Takt (Zubringerbusse). Durchgehend Tempo 30 nach dem Ortsschild.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ist derzeit keine echte Alternative, zu unattraktiv; bei nächster Gelegenheit werde ich auf Auto wechseln (zuverlässiger, schneller, unabhängiger)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ÖPNV sollte generell kostenlos sein. Unter Einbeziehung aller Kosten lohnt sich das für die Stadt und ist gut fürs Klima.</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Mein Weg Bruchsal- Untergrombach - Freiburg; 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muß</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funktionieren. Alles andere ist unwichtig.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 meiner Wohnanlage gibt es keine Möglichkeit E-Fahrzeuge zu laden. Die Energie-</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Infratruktur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Stadt sieht das aktuell nicht vor!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multi-modale Mobilität!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E-Auto laden kostet bei Siemens 58 ct/kWh! Alle ca. 20 Wallboxen intern im Werk. Von 0€ auf 58ct/kWh-- so fördert man keine Mobilitätswende. Was bezahlt Siemens für die kWh an Strom? Ist schon Abzocke für die eigenen Mitarbeiter. Kenne Betriebe, da bezahlen Mitarbeiter zwischen 20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unf</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30 ct pro kWh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Karlsruhe , es fehlt dringend eine Anbindung zum Adenauerring . Viele Sportplätze Kinder die da Sport treiben . In den "dunklen Monaten "oder bei schlechtem Wetter nur mit Umsteigen und zeitlich befristeten. Mal vom KSC bei Heimspielen abgesehen .</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Finden den Mobilitätspass generell nicht gut. Liest sich wie eine versteckte Steuererhöhung. Leider war diese Umfrage nicht kompetent genug um den Teilnehmenden auch diese Auswahlmöglichkeit zu geben. Schade.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Stadt KA kümmert sich nur um Radinfrastruktur im Bereich der Innenstadt. Außerhalb ist die Infrastruktur teilweise in einem sehr schlechten Zustand. Daran wird sich aber nichts ändern, da anscheinend nur Maßnahmen durchgeführt werden, die auch öffentlich vermarktet werden könne. Da macht sich halt das x. Fahrradparkhaus in der Stadt besser, als die Schlaglöcher auf dem Radweg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Durmersheimer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Str. zu beseitigen.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Internet-Abfragen ob KVV-Linien tatsächlich fahren sind selbst eine Stunde vor der geplanten Abfahrt vollkommen sinnlos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Das Freie Textfeld für sonstige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Verfkehrsmittel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war nicht vorhanden --&gt; Ich benutze einen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e-Scooter</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Möglichkeit Fahrrad in öffentlichem Nahverkehr kostenlos mitzunehmen.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Sicherheit für Fahrradfahrer muss gefördert werden (Bsp. parkende/haltende Autos auf Fahrradstreifen)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fühle mich bei Nutzung des ÖPNV oft nicht sicher. Daran sollte auch gedacht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Bahn ist sehr unzuverlässig was die Zeiten betrifft um auf die Arbeit zu kommen und man bekommt keine Entschädigung, wenn sie gar nicht fährt und zu teuer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Dienstwagen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Alles Unfug .Genau wie die CO2 Steuer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Schnellere Umsetzung der Mobilitätswende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Radschnellwege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bin Rentner, das hätte berücksichtigt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weden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sollen!!   Mich betrifft es meistens nicht!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würde eine weitere Verschiebung des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Mobikitäts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-Wesens" vom Auto zum Fahrrad begrüßen.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wünsche mir bessere Verkehrsmöglichkeiten für die Grenzgänger, Verbindungen mit dem Elsass-Ettlingen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z.B</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habe den EINDRUCK, dass der DB-Bahnhof 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Knielingen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noch mehr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Potentzial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hat. Es sind von dort nur knapp 5 Minuten Fußweg bis zum Tor des Siemens-Campus 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Knielingen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ich Rentnerin bin, habe ich die Fragen nach der Mobilität zum Arbeitsplatz auf früher bezogen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Preise und die Zuverlässigkeit der Bahnen sollten angepasst werden. Immer teurer aber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unzuverlässing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....passt nicht.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 in Straßenbahn kostenlos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bundesweit bzw. zumindest innerstädtisch kostenfrei, damit es für gelegentliche private Fahrten attraktiv wird. Arbeitgeber sollten sofern möglich jedem Mitarbeitendem 100% Home Office ermöglichen. Andernfalls sollten sie eine Nahverkehrsabgabe zahlen.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halt nichts vom Mobilitätspass.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fehlende Ausbau der elektr. Ladesäulen 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öffetlichen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Bereichen verhindert den Umstieg vom Verbrenner auf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Elektomobilität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extrem!!! Gilt aber auch für ganz Europa!!!</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wohne im letzten Dorf des Landkreises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süd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welches per Bus sehr schlecht angebunden ist. Die Straßenbahn ein Dorf weiter ist sehr gut angebunden. Leider gibt es bei uns keine alternative zur letzten Meile (Taxi kostet nachts 25€). Ein Ruftaxi oder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SammelTaxi</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oder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ahnliches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das mit leichtem Aufpreis zur Straßenbahnkarte (1€-2€), mich von der letzten Straßenbahnhaltestelle zur "Dorf-Bus-Haltestelle" bringen würde, würde den ÖPNV für mich im privaten Umfeld nutzbar machen. Es geht hierbei um die Verbindung Rheinstetten-</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Neuburgweier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Abschaffung 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Waben,lieber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nach Fahrzeit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takten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Z.b</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Berlin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Zuverlässigkeit der elektronischen Abfahrttafeln und Ankündigungen im Onlinefahrplan muss besser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Wieder mehr auf den Kfz Sektor achten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macht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umwege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auf dem Weg zu Arbeit anstatt mim Auto</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Umfrage berücksichtigt nicht, dass ich im Sommer die 25km mit dem Fahrrad zurücklege und im Winter mit dem ÖPNV</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Manchmal muss man mit dem Auto AN die Stadt fahren. Möglichkeit Park &amp; Ride mit kostenlosem Umstieg auf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Strassenbahn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um die Stadt autofrei zu halten.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Angaben beziehen sich auf meine Aktive Zeit, jetzt bin ich Rentner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Elektro ist nicht die richtige Lösung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sicherere Fahrradinfrastruktur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überwachung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des Verkehrs aus Augen eines Radfahrers.</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z.b.</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Jobbike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Ladestationen für E-Auto am Schichtparkplatz.</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bin als Techniker mit stetig wechselndem Einsatzgebiet in 250km Umkreis nicht berücksichtigt. Schade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Für besseres Image des öffentlichen Nahverkehrs sorgen, gute Beispiele benennen.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Finanzierung Mobilitätspass über einzelne Gruppe(n) halte ich für falsch - (Mobilitäts-)</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Infrasturtur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eine gesamtgesellschaftliche Aufgabe -&gt; Haushaltsmittel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weniger Großbaustellen, wieder mehr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Fahrradqualtät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in Stadt schaffen,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betriebl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Kostenbeteiligun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ÖvPN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für AN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Das Land BaWü sollte aufhören konkurrierende Konzepte zum Deutschlandticket zu erstellen. Stattdessen sollte dieses gefördert und Verwaltungen für den Betrieb und Erhalt von obsoleten Tarifverbünden abgebaut werden. Das Land BaWü sollte sich dafür einbringen den Preis und die Kosten für das Deutschlandticket zu verringern, damit es ein Standard für Bürgerinnen und Bürger wird. Mitnahmeregelungen sollen Familien entlasten.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Erhöhung 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frequenz</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Buslinien ins Umland vor allem am Sonntag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Viele Dörfer sind nur mit Bus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erriechbar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So kann man nur mit dem Auto zur Arbeit. Zudem, wenn Zug verspätet ist, verliert man den Bus. So muss man nur mit dem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Auro</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zur Arbeit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OPNV ausbauen und für jeden zahlbar machen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Platz in die Zügen des Nahverkehrs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zuverläßigkeit</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Reaktievierung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Hardtbahn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Karlsruhe HBF -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Knielingen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 Neureut - Hochstetten - Graben-Neudorf</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Mobilitätspass und auch die "Informationen" dazu sind unvollständig. Musste erst Googeln um zu erfahren dass das eine Abgabe ist, die man mit OPNV-Ticktes verrechnen können soll.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Sichere Radwege, welche nicht einfach im Nichts oder vor einem Bauzaun enden, sind wichtig. Auch schmale, vielbefahrene Straßen können bei riskanten Überholmanövern sehr gefährlich sein für Radfahrer.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Vom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dorf</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zum Arbeitsplatz ist mit dem eigenen Kfz besser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ich selbst nicht im Zentrum von Karlsruhe wohne, sondern im Stadtkreis Rastatt. Ist es nicht möglich flexibel oder bei Nacht nachhause zu kommen. Daher fahre ich mit dem PKW. Wenn es bessere Anbindungen geben würde, würde ich öfter mit den Öffentlichen fahren.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werde mein KFZ immer nutzen selbst wenn die Möglichkeit zu ÖPNV oder sonstiges besteht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Einsatz von mehr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Strassenbahnen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bei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Verkehrspitzen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=&gt; Berufs.-Schulverkehr Morgens an Hauptbahnhof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Khe</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Kosten der Mobilitätswende darf nicht auf den Bürger umgelegt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Habe 0,01 € für den ÖPNV angegeben, da diese Kosten vom Arbeitgeber bezahlt werden. Der Weg zwischen Haltestelle und Arbeitgeber könnte verbessert werden (Bereich IKEA)</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Karlsruhe hat sehr viele Fahrradwege, was mir sehr gefällt, aber leider sind einige von ihnen nicht im Besten Zustand und weißen einige Schlaglöcher auf.</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Job bike Angebot von Arbeitgeber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ich keinen Kita-Platz in meinen Stadtteil gefunden habe, bin ich gezwungen mit dem Auto zur Kita und dann zur Arbeit zu fahren.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meisten Fahrzeuge parken auf der Fahrbahn, nicht auf Parkplätzen. Das verengt den für den Verkehr verfügbaren Straßenraum erheblich. Hier müsste gegengesteuert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Parkhäuser außerhalb der Stadt mit ÖPNV-Anbindung. Wie 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Strassburg</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Bamberg, Holland...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Grenzgänger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Baulich getrennte Radspuren müssen, auch auf Kosten der Räume für Kraftfahrzeuge, überall entstehen,  um einen sicheren Radverkehr zu ermöglichen.  Für weitere Strecken muss der ÖPNV ausgebaut und kostenlos angeboten werden,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KfZ</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Steuer und/ oder Spritpreise dafür anheben!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bin mit meiner Situation zufrieden.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Steuern für Benzin, Strom u. Co. müssen aufs minim reduziert werden. Dann hätten wir kein Notwendigkeit sich über sowas zu unterhalten..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Verbesserte Angebote im Fern und Nahverkehr der Bahn, Jobjahresticket etc.</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bus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bahnverbindungen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sind sehr schlecht und unzuverlässig. 6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uhr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arbeitsbeginn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man kommt mit dem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öpnv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nicht um 6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uhr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arbeit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busse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fahren bei uns erst ab 05:40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uhr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Kommt also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nicjt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in fragen den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öpnv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 nutzen!!!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geht nicht ums Geld. Sondern um Zeit. Das Problem ist, dass es mit der Bahn teilweise sehr viel Länger dauert und das die Bahn schlichtweg unzuverlässig ist. Anreise aus Heidelberg mit dem Auto 50 min, mit der Bahn 1,5h + Verspätung und Ausfälle. Es ist einfach nur Aufzehrend, da zahl ich lieber mehr Geld fürs Auto als mir jeden Tag den Mist mit der Bahn (vor allem die S3, die so gut wie gar nicht mehr vernünftig fährt) anzutun. Da kann man noch so viele Förderungen und Tickets anbieten.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Wnen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die Bahn nicht fährt und ich täglich min. 4h in der Bahn sitze, bringt mir das einfach nichts.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Merkwürdige Umfrage.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Alles in allem ist die Zeit zu schnelllebig und kompliziert, so auch mit den vielen Tarifvarianten. Hier spiegelt sich das Deutsche Behördensystem.</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 einige Fragen auf meine Person nicht zutreffend waren, war eine Beantwortung schlierig.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bin nicht einverstanden das nur noch an Radfahrer gedacht wird und die Autofahrer wenn immer möglich zur Kasse gebeten werden. Auch macht es für mich keinen Sinn wenn funktionierende Radweg zu 3 Meter breiten Gehwegen umgewandelt werden und dafür Radwege auf die Straße verlegt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Einige der Befragungspunkte sind für mich als Rentnerin nicht mehr relevant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Blickweise auch auf die ländlichen Gegenden legen! Es ist immer NUR von der Stadt die rede!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Bessere Fahrradinfrastruktur, weniger Parken, bessere Kontrolle ruhender Verkehr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andauernde Bankstreiks sind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kontragproduktiv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zur Mobilitätswende. Der Staat sollte hier vermitteln. Streikverbot für bestimmte Berufsgruppen sollten verstärkt eingesetzt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Zuverlässigkeit wäre schonmal eine gute Entwicklung und mehr Personal zu fairen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Bedinungen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einzustellen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 Spur die ganze Kriegsstraße in Karlsruhe bis zum kühlen Krug wäre nötig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schnellerer Ausbau der Fahrradwege aus dem Umland nach Karlsruhe, sodass Fahrradfahrer nicht mehr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Strasse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benutzen müssen.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Mobilitätsangebote innerhalb den Stadtteilen. Zum Beispiel Busse, die regelmäßig Stadtteilzentren anfahren.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Das Angebot für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öffendlichen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Verkehrsmittel muss meiner Meinung nach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finanziel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attraktiver und zuverlässiger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Günstiger, zeitlich vergleichbarer und zuverlässiger Nahverkehr könnte Umstieg von KFZ bewirken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KA bietet sich zum Radfahren an, ist aber oft gefährlich. Radstreifen münden in Autostreifen, gefährliche Überwege (z. B. Durlacher Allee), gefährliche Ampelschaltungen (z. B. gegenüber Feuerwache) oder keine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gesichterten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Überwege über Kreuzungen (z. B. hinter Durlach Center, s. bereite weißes Fahrrad).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Als Pendler wäre ÖPNV Ideal, allerdings bekommen es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Verkehrbetriebe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seit über einem Jahrzehnt nicht hin auch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ANzahl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der Waggons zu Optimieren. Zu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SToßzeiten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mit Schülern zwei und später dann drei oder gar vier Waggons. Ebenso die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zuverlässigkeit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Ein an die Industrie angepasster Fahrplanmacht nur dann Sinn wenn er funktioniert. ansonsten ist es einfacher wenn Bahnen auch im Hinterland halbstündlich fahren, nach einem festen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Rhytmus</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an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dme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man sich orientieren kann.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Mit der Sparpolitik muss ein Ende sein! Weder am Nahverkehr, noch in der Pflege oder bei Kitas darf gespart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 der letzten Frage fehlt der zu berücksichtigende Zeitraum</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Angebote für Fahrrad Leasing. Die Stadtverwaltung bietet sowas leider nicht an. Die Nachfrage in unserem Betrieb ist sehr hoch.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Maut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Wenn Carsharing auf dem Land (Kuppenheim) verbessert wird, kann ich evtl. das Auto ganz abschaffen.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 MOBILITÄTSPASS kann nicht zwangsverordnet werden! Wenn die Anbieter es nicht schaffen durch ihr Angebot die Menschen zu überzeugen, kann man niemanden mit Kosten dafür belasten, der ein solches Angebot nicht nutz oder nutzen will!</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Keine ÖPNV Umlage für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Bürgeri</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nnen</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im Landkreis, da kein ÖPNV-Angebot und stundenlang Fahrzeiten bis zur Arbeitsstätte sind!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Finanzierung ÖPNV Ausbau uns Attraktivität auch im Landkreis um lange Wege  zu vermeiden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Verwaltung und Bürokratie senken, ÖPNV-Stellen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atraktiv</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machen, Gelder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sinvoll</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einsetzten.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Wenn es keinen zuverlässigen ÖPNV gibt &amp; weiterhin so viele Bahnen/Busse ausfallen, wird es keine Verkehrswende geben. Das muss sich ändern.</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Jobrad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Ist interessantes Angebot; in der Stadt KA wurde Infrastruktur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gür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Fahrräder deutlich verbessert.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Dörfer müssen besser angebunden werden. Innerstädtisch mag der ÖPNV ja ganz gut sein,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abwr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vom Land in die Stadt oder auf dem Land von Dorf zu Dorf, gar über Landkreisgrenzen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hinweg,da</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hapert es.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finde das Netz, die Taktung und die Wagenlänge der Schwarzwaldbahn im Vergleich zu anderen Bundesländern generell eine Zumutung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Überlegung zu Tempolimit in der gesamten Stadt mit 30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kmh</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würde ich begrüßen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Individual Mobilität sollte ideologisch nicht verteufelt werden. Es hat nach wie vor viele Vorteile ein eigenes Auto zu haben!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Viele Landestellen für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Elektrofahräder</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und Elektromopeds mit 16A Gleichstrom in der Innenstadt, gerne kostenpflichtig, aber fair!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Es sollten Gelder vom Bund für bessere Arbeitsbedingungen im ÖPNV das die Berufe wieder attraktiver werden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Geld für den ÖPNV zur Verfügung stellen um die Arbeitsplätze attraktiver zu machen.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3h Wegzeit sind zu lang. mit dem PKW benötige ich 35 min.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ausgelobte Preise für umweltbewusste Mitarbeitende, Ehrung, Lademöglichkeiten in der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stadt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für E-bikes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Öffentliche Verkehr soll nichts kosten.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Bahnprivatisierung überdenken, eine Verkehrswende kann nicht stattfinden wenn ÖPNV immer teurer und unzuverlässiger wird. Ausbauen statt Rückbauen. Verbindungs-Optionen für Schichtarbeitende Verbessern. Personen im Niedriglohnsektor die oft in Schichten arbeiten nicht bestrafen weil sie auf ein Auto angewiesen sind. Fahrradfahrer "belohnen"</a:t>
            </a:r>
          </a:p>
          <a:p>
            <a:pPr marL="342900" lvl="0" indent="-342900">
              <a:lnSpc>
                <a:spcPct val="107000"/>
              </a:lnSpc>
              <a:buFont typeface="+mj-lt"/>
              <a:buAutoNum type="arabicParenR"/>
            </a:pP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verdi</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sollte ebenfalls ein Jobticket anbieten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Mehr Autos müssen raus aus der Stadt!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Teilweise sind Radwege noch immer schlecht gekennzeichnet insbesondere in Wald und Flur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Autofreie Tage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bzw</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Tage, an denen nur Menschen mit z.B. Behindertenparkkarte fahren dürfen. Damit Straßen wieder den Menschen und nicht den Autos gehören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habe über meinen Arbeitgeber ein Jobfahrrad. So kann ich mir ein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Ebike</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leisten und fahre mit diesem auch sehr gerne</a:t>
            </a:r>
          </a:p>
          <a:p>
            <a:pPr marL="342900" lvl="0" indent="-342900">
              <a:lnSpc>
                <a:spcPct val="107000"/>
              </a:lnSpc>
              <a:spcAft>
                <a:spcPts val="800"/>
              </a:spcAft>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Die Radwege/Radinfrastruktur, Radspuren usw. vom erweiterten Umland/Nordschwarzwaldbereich ( Bad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Herrenalb,Straubenhardt</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 Keltern usw. ) nach Ettlingen bzw. Karlsruhe sind ist sehr schlecht, was nützt mir eine gute Städtische Rad-Infrastruktur wenn ich mit dem Rad gar nicht (sicher und/oder schnell) hin komm ?</a:t>
            </a:r>
          </a:p>
          <a:p>
            <a:pPr marL="342900" lvl="0" indent="-342900">
              <a:lnSpc>
                <a:spcPct val="107000"/>
              </a:lnSpc>
              <a:buFont typeface="+mj-lt"/>
              <a:buAutoNum type="arabicParenR"/>
            </a:pP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p:cNvSpPr>
            <a:spLocks noGrp="1"/>
          </p:cNvSpPr>
          <p:nvPr>
            <p:ph type="ftr" sz="quarter" idx="4"/>
          </p:nvPr>
        </p:nvSpPr>
        <p:spPr/>
        <p:txBody>
          <a:bodyPr/>
          <a:lstStyle/>
          <a:p>
            <a:endParaRPr lang="de-DE"/>
          </a:p>
        </p:txBody>
      </p:sp>
      <p:sp>
        <p:nvSpPr>
          <p:cNvPr id="5" name="Foliennummernplatzhalter 4"/>
          <p:cNvSpPr>
            <a:spLocks noGrp="1"/>
          </p:cNvSpPr>
          <p:nvPr>
            <p:ph type="sldNum" sz="quarter" idx="5"/>
          </p:nvPr>
        </p:nvSpPr>
        <p:spPr/>
        <p:txBody>
          <a:bodyPr/>
          <a:lstStyle/>
          <a:p>
            <a:fld id="{8A44B248-B24D-1B4F-BC9E-53EB40A8BB24}" type="slidenum">
              <a:rPr lang="de-DE" smtClean="0"/>
              <a:t>17</a:t>
            </a:fld>
            <a:endParaRPr lang="de-DE"/>
          </a:p>
        </p:txBody>
      </p:sp>
    </p:spTree>
    <p:extLst>
      <p:ext uri="{BB962C8B-B14F-4D97-AF65-F5344CB8AC3E}">
        <p14:creationId xmlns:p14="http://schemas.microsoft.com/office/powerpoint/2010/main" val="785114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E439F-6911-CF10-02B4-49D0C34E772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EB61E8D-3D89-A1EC-429A-F1719F735B8A}"/>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1D7AEF1C-1C64-B6AC-6B1D-8FE56C24081D}"/>
              </a:ext>
            </a:extLst>
          </p:cNvPr>
          <p:cNvSpPr>
            <a:spLocks noGrp="1"/>
          </p:cNvSpPr>
          <p:nvPr>
            <p:ph type="body" idx="1"/>
          </p:nvPr>
        </p:nvSpPr>
        <p:spPr/>
        <p:txBody>
          <a:bodyPr/>
          <a:lstStyle/>
          <a:p>
            <a:endParaRPr lang="de-DE"/>
          </a:p>
        </p:txBody>
      </p:sp>
      <p:sp>
        <p:nvSpPr>
          <p:cNvPr id="4" name="Fußzeilenplatzhalter 3">
            <a:extLst>
              <a:ext uri="{FF2B5EF4-FFF2-40B4-BE49-F238E27FC236}">
                <a16:creationId xmlns:a16="http://schemas.microsoft.com/office/drawing/2014/main" id="{7A488C44-94E1-8B87-E51C-C72D06A4DCAF}"/>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48428FF8-950C-D72D-04D7-DB0F6D35007A}"/>
              </a:ext>
            </a:extLst>
          </p:cNvPr>
          <p:cNvSpPr>
            <a:spLocks noGrp="1"/>
          </p:cNvSpPr>
          <p:nvPr>
            <p:ph type="sldNum" sz="quarter" idx="11"/>
          </p:nvPr>
        </p:nvSpPr>
        <p:spPr/>
        <p:txBody>
          <a:bodyPr/>
          <a:lstStyle/>
          <a:p>
            <a:fld id="{8A44B248-B24D-1B4F-BC9E-53EB40A8BB24}" type="slidenum">
              <a:rPr lang="de-DE" smtClean="0"/>
              <a:t>3</a:t>
            </a:fld>
            <a:endParaRPr lang="de-DE"/>
          </a:p>
        </p:txBody>
      </p:sp>
    </p:spTree>
    <p:extLst>
      <p:ext uri="{BB962C8B-B14F-4D97-AF65-F5344CB8AC3E}">
        <p14:creationId xmlns:p14="http://schemas.microsoft.com/office/powerpoint/2010/main" val="3749785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8C299-61F8-ECED-5D10-04C4DEC8B4C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79E06B4-EE03-8A0C-B049-EE1BE70CED1D}"/>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74D8D6D4-6D6E-3E50-EBB4-9305D274C12C}"/>
              </a:ext>
            </a:extLst>
          </p:cNvPr>
          <p:cNvSpPr>
            <a:spLocks noGrp="1"/>
          </p:cNvSpPr>
          <p:nvPr>
            <p:ph type="body" idx="1"/>
          </p:nvPr>
        </p:nvSpPr>
        <p:spPr/>
        <p:txBody>
          <a:bodyPr/>
          <a:lstStyle/>
          <a:p>
            <a:endParaRPr lang="de-DE"/>
          </a:p>
        </p:txBody>
      </p:sp>
      <p:sp>
        <p:nvSpPr>
          <p:cNvPr id="4" name="Fußzeilenplatzhalter 3">
            <a:extLst>
              <a:ext uri="{FF2B5EF4-FFF2-40B4-BE49-F238E27FC236}">
                <a16:creationId xmlns:a16="http://schemas.microsoft.com/office/drawing/2014/main" id="{B2676556-83D1-F6D4-05A6-33B78A023A16}"/>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4724D3F5-53C8-8548-F440-68D482A8CCFB}"/>
              </a:ext>
            </a:extLst>
          </p:cNvPr>
          <p:cNvSpPr>
            <a:spLocks noGrp="1"/>
          </p:cNvSpPr>
          <p:nvPr>
            <p:ph type="sldNum" sz="quarter" idx="11"/>
          </p:nvPr>
        </p:nvSpPr>
        <p:spPr/>
        <p:txBody>
          <a:bodyPr/>
          <a:lstStyle/>
          <a:p>
            <a:fld id="{8A44B248-B24D-1B4F-BC9E-53EB40A8BB24}" type="slidenum">
              <a:rPr lang="de-DE" smtClean="0"/>
              <a:t>4</a:t>
            </a:fld>
            <a:endParaRPr lang="de-DE"/>
          </a:p>
        </p:txBody>
      </p:sp>
    </p:spTree>
    <p:extLst>
      <p:ext uri="{BB962C8B-B14F-4D97-AF65-F5344CB8AC3E}">
        <p14:creationId xmlns:p14="http://schemas.microsoft.com/office/powerpoint/2010/main" val="3194494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8DDDA1-38AE-62BB-77D9-E40A6349BED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B471F09-8A75-3CAA-3EB1-41DB46DA2BF0}"/>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7295DB9D-65A9-2746-BEFC-B0B0C5F72892}"/>
              </a:ext>
            </a:extLst>
          </p:cNvPr>
          <p:cNvSpPr>
            <a:spLocks noGrp="1"/>
          </p:cNvSpPr>
          <p:nvPr>
            <p:ph type="body" idx="1"/>
          </p:nvPr>
        </p:nvSpPr>
        <p:spPr/>
        <p:txBody>
          <a:bodyPr/>
          <a:lstStyle/>
          <a:p>
            <a:r>
              <a:rPr lang="de-DE" dirty="0"/>
              <a:t>Unter der Antwortmöglichkeit „Sonstiges“ gefasste 130 Antworten: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Zeitaufwand, Wetter u. ä.</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Weniger flexibel als mit Kfz</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Unpünktlichkeit des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Bahn ist zu teuer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30min mit dem Auto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vs</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1h30min mit Bus/Bahn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Schlechte Anbindung an ÖPNV und Zeit. Mit ÖPNV dauert es ca. 20 bis 25 Minuten länger als mit dem eigenen Fahrzeug pro Strecke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Komplett Überfüllte Straßenbahnen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Direktverbindung nur im Stundentakt, Anbindung nur im Nachbardorf</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Außendienst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Der Weg mit Fahrrad wäre  zu lang</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Ungünstige Umsteigezeiten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Arbeitgeber bietet kein Job-Bike an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ÖPNV teurer als KFZ-Fixkosten (ohne Deutschlandticket), Unzuverlässigkeit häufige Ausfälle der Verbindung</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ÖPNV ist unzuverlässig beim Rad fahren müsste ich immer Duschen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keine Hinderungsgründe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Mangelnde Flexibilität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Arbeitsweg zu kurz um zu fahren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wohne im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Elsaß</a:t>
            </a:r>
            <a:endParaRPr lang="de-DE"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Trifft für mich nicht zu.</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Ausfall der Züge und Streiks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habe generell kein Interesse am ÖPNV bzw. am Fahrrad.</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Zu schlechter Fahrplan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des ÖPNV täglich fallen Straßenbahnen aus eine zuverlässige Planung ist schier unmöglich.</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Streik</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lange Wartezeiten zwischen den Verbindungen und auch häufige Ausfälle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Behinderung</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Ein kostenloses Mitnehmen vom Fahrrad auch zwischen 6 und 9 Uhr und ausreichend Stell Fläche in der Bahn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Faulheit</a:t>
            </a:r>
          </a:p>
          <a:p>
            <a:pPr marL="342900" lvl="0" indent="-342900">
              <a:lnSpc>
                <a:spcPct val="107000"/>
              </a:lnSpc>
              <a:buFont typeface="+mj-lt"/>
              <a:buAutoNum type="arabicParenR"/>
            </a:pP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Unzuverlässligkeit</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der Bahn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Entfall von Fahrten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2-3 Fahrradboxen an Haltestellen, in denen man teure Fahrräder abstellen könnte, würden helfen.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Viel zu teuer für das mangelhafte Angebot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Keine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der Bahn, die ständigen Streiks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Werkzeug, veränderliche Einsatzorte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Pünktlichkeit und Ausfälle der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Innerer Schweinehund/ Bequemlichkeit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Keine Hindernisse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Haustür zur Haltestelle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Bahnstreik</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Es wird mir zu viel gestreikt! bei der Bahn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Autofahrer fahren unakzeptabel, immer wieder vorfahrt Missachtung und überholen ohne Abstand</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Streiks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unpünktliche ÖPNV Verbindungen, dadurch Probleme beim Umsteigen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Unpünktlichkeit, Unzuverlässigkeit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Mein Werkzeug und Material muss ich immer bei mir haben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Pünktlichkeit und Takt!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Unpünktlichkeit und Unzuverlässigkeit des ÖPNV (Bauarbeiten, Streik Ausfälle)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daheim zur Haltestelle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Doppelte bis 3 fache Zeit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Transportmöglichkeit nur im Auto vorhanden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der Haltestelle zur Wohnung</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Außerhalb der Kernzeiten z.T. längere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Umstiegdzeiten</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bei kalter Witterung ungenügender Schutz an der S-Bahn-Haltestelle &amp; hohe Wahrscheinlichkeit, mich öfter zu erkälten.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Abhängigkeit (z. B. Probleme bei den derzeitigen häufigen Streiks), häufige Ausfälle, langer Fußweg von Haltestelle zu Werkstor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Preis. Deutschlandticket mit Abo und Kündigungsfristen zu unzufrieden.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das geht nur mit DB-Fernverkehr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Als Frau öffentliche Verkehrsmittel zu nutzen ist mittlerweile geradezu lebensgefährlich</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ÖPNV: Tarifstruktur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 KVV.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Zuhause zur Haltestelle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des KVV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Fehlende Zuverlässigkeit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Bequemlichkeit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Mitnahme Arbeitsmittel</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der Bahn - meine Anreise ist schon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shr</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lang, wenn dann noch Störungen hinzukommen, denkt man doch wieder daran mit dem Auto zu fahren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keine Anfahrt, da Rentner</a:t>
            </a:r>
          </a:p>
          <a:p>
            <a:pPr marL="342900" lvl="0" indent="-342900">
              <a:lnSpc>
                <a:spcPct val="107000"/>
              </a:lnSpc>
              <a:buFont typeface="+mj-lt"/>
              <a:buAutoNum type="arabicParenR"/>
            </a:pP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erledigungen</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auf dem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heimweg</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einkauf</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zu schwer mit ÖPNV); Weg von Zuhause zu Haltestelle und ich müsste umsteigen mit Wartezeit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ständige Ausfälle oder Verspätungen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bin schwerbehindert. Fahrrad geht nur im Sommer, öffentlicher Nahverkehr ist schwierig.</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Wetter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Werkstattauto</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keine Bahn-Haltestelle im Ort (Langer Weg zum nächsten Bahnhof)</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des ÖPNV-Betriebes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 und Unzuverlässigkeit (Ausfälle, Streiks, Verspätungen)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Häufiger (Teil-)Ausfall der Straßenbahn durch Baustellen, Streik, Unfälle/Störungen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und Kosten der öffentlichen Verkehrsmitteln</a:t>
            </a:r>
          </a:p>
          <a:p>
            <a:pPr marL="342900" lvl="0" indent="-342900">
              <a:lnSpc>
                <a:spcPct val="107000"/>
              </a:lnSpc>
              <a:buFont typeface="+mj-lt"/>
              <a:buAutoNum type="arabicParenR"/>
            </a:pP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gewohnheit</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mit dem Auto zu fahren....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geht gar nicht da immer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wechselndeArbeitstelle</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mit Gerätschaft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sehe keine Hindernisse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habe kein Fahrrad</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Kind muss vorher in den Kindergarten gebracht werden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Umständlich</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Zu viele Umsteigen zwischen Zug und Bus, fehlende Zugverbindungen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Als Außentätiger im Landkreis RA keine andere Möglichkeit.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nehme doch öffentlichen Verkehrsmittel + mein Fahrrad, leider sind die Züge sehr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unzuverläßig</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jeden Dritten Tag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ausfall</a:t>
            </a:r>
            <a:endParaRPr lang="de-DE"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Mit dem Auto benötige ich 19 min. mit den Öffentlichen 45min-1h und bin extrem unflexibel</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Zeitaufwand größer</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der öffentlichen Verkehrsmittel. Ich radele, wo und wann immer es geht.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eingeschränkten Zeiten des ÖPNV am Arbeitsort,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u.u</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bis zu 1 Std Wartezeit bis der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nächtse</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Bus kommt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Hohe 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die Zeit von zu Hause an den Bahnhof zur Weiterfahrt dauert fast so lange, wie die Zeit von zu Hause an den Arbeitsplatz</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Bahn unzuverlässig, lange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umstiegszeiten</a:t>
            </a:r>
            <a:endParaRPr lang="de-DE"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längere Wegezeit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bin Rentnerin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Haustür zur Haltestelle ist weit /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Fahräder</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haben zu geringe zulässiges Gesamtgewicht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100% Homeoffice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ständige Streiks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 und Unzuverlässigkeit der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 sind zu hoch! Muss 3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Verkehrsverbübde</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buchen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mit dem ÖPNV bin ich einfach unflexibel, die Zeit ist mir zu lange, die ich mit dem ÖPNV benötige.</a:t>
            </a:r>
          </a:p>
          <a:p>
            <a:pPr marL="342900" lvl="0" indent="-342900">
              <a:lnSpc>
                <a:spcPct val="107000"/>
              </a:lnSpc>
              <a:buFont typeface="+mj-lt"/>
              <a:buAutoNum type="arabicParenR"/>
            </a:pP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unzuverlässigkeit</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der Bahn, dauernde Streiks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Bequemlichkeit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Ständige Ausfälle von Straßenbahnen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die Fahrt mit dem Auto zur Arbeit wird verbunden mit Besorgungen und extra so geplant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weg von Haustür zum Bahnhof</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Stress  durch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unzuvuverlässigkeit</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des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Unzuverlässige Verbindung Zugausfälle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Verschwitzt ankommen, einkaufen nach der Arbeit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Bequemlichkeit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Bequemlichkeit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Ambiente und Sicherheit des ÖPNV</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Bahnen &amp; Busse unzuverlässig: fallen oft aus</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Ungünstiger Takt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Privatfahrzeug dienstlich benötigt</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Fußweg zu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Arbeeitsstätte</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im Dunkeln geht gar nicht Bannwaldallee KA</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Kosten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für mich gibt es keine Hindernisse</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unzuverlässige ÖPNV (</a:t>
            </a:r>
            <a:r>
              <a:rPr lang="de-DE" sz="1200" kern="100" dirty="0" err="1">
                <a:effectLst/>
                <a:latin typeface="Calibri" panose="020F0502020204030204" pitchFamily="34" charset="0"/>
                <a:ea typeface="Calibri" panose="020F0502020204030204" pitchFamily="34" charset="0"/>
                <a:cs typeface="Times New Roman" panose="02020603050405020304" pitchFamily="18" charset="0"/>
              </a:rPr>
              <a:t>Verspätungen,Ausfälle</a:t>
            </a: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 überfüllte Verkehrsmittel</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Ich nutze das Fahrrad</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Unzuverlässigkeit der Bahn</a:t>
            </a:r>
          </a:p>
          <a:p>
            <a:pPr marL="342900" lvl="0" indent="-342900">
              <a:lnSpc>
                <a:spcPct val="107000"/>
              </a:lnSpc>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Flexibilität</a:t>
            </a:r>
          </a:p>
          <a:p>
            <a:pPr marL="342900" lvl="0" indent="-342900">
              <a:lnSpc>
                <a:spcPct val="107000"/>
              </a:lnSpc>
              <a:spcAft>
                <a:spcPts val="800"/>
              </a:spcAft>
              <a:buFont typeface="+mj-lt"/>
              <a:buAutoNum type="arabicParenR"/>
            </a:pPr>
            <a:r>
              <a:rPr lang="de-DE" sz="1200" kern="100" dirty="0">
                <a:effectLst/>
                <a:latin typeface="Calibri" panose="020F0502020204030204" pitchFamily="34" charset="0"/>
                <a:ea typeface="Calibri" panose="020F0502020204030204" pitchFamily="34" charset="0"/>
                <a:cs typeface="Times New Roman" panose="02020603050405020304" pitchFamily="18" charset="0"/>
              </a:rPr>
              <a:t>Mit dem Fahrrad reiche ich in Karlsruhe so gut wie alles zeitnah.</a:t>
            </a:r>
          </a:p>
          <a:p>
            <a:endParaRPr lang="de-DE" dirty="0"/>
          </a:p>
        </p:txBody>
      </p:sp>
      <p:sp>
        <p:nvSpPr>
          <p:cNvPr id="4" name="Fußzeilenplatzhalter 3">
            <a:extLst>
              <a:ext uri="{FF2B5EF4-FFF2-40B4-BE49-F238E27FC236}">
                <a16:creationId xmlns:a16="http://schemas.microsoft.com/office/drawing/2014/main" id="{F7D09BA6-91C9-83D3-00A2-A843CA6EA3A5}"/>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D97FD772-A1D9-08F1-7C4A-BEC25A20D2BA}"/>
              </a:ext>
            </a:extLst>
          </p:cNvPr>
          <p:cNvSpPr>
            <a:spLocks noGrp="1"/>
          </p:cNvSpPr>
          <p:nvPr>
            <p:ph type="sldNum" sz="quarter" idx="11"/>
          </p:nvPr>
        </p:nvSpPr>
        <p:spPr/>
        <p:txBody>
          <a:bodyPr/>
          <a:lstStyle/>
          <a:p>
            <a:fld id="{8A44B248-B24D-1B4F-BC9E-53EB40A8BB24}" type="slidenum">
              <a:rPr lang="de-DE" smtClean="0"/>
              <a:t>5</a:t>
            </a:fld>
            <a:endParaRPr lang="de-DE"/>
          </a:p>
        </p:txBody>
      </p:sp>
    </p:spTree>
    <p:extLst>
      <p:ext uri="{BB962C8B-B14F-4D97-AF65-F5344CB8AC3E}">
        <p14:creationId xmlns:p14="http://schemas.microsoft.com/office/powerpoint/2010/main" val="4003055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68E94-1D85-5792-19F2-30E1183D5CF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157833F-1C59-67A6-AD39-D9BED3318BC1}"/>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D4A162BC-9674-9ADA-2851-3BD802A3A925}"/>
              </a:ext>
            </a:extLst>
          </p:cNvPr>
          <p:cNvSpPr>
            <a:spLocks noGrp="1"/>
          </p:cNvSpPr>
          <p:nvPr>
            <p:ph type="body" idx="1"/>
          </p:nvPr>
        </p:nvSpPr>
        <p:spPr/>
        <p:txBody>
          <a:bodyPr/>
          <a:lstStyle/>
          <a:p>
            <a:r>
              <a:rPr lang="de-DE" sz="1800" kern="100" dirty="0">
                <a:effectLst/>
                <a:latin typeface="Calibri" panose="020F0502020204030204" pitchFamily="34" charset="0"/>
                <a:ea typeface="Calibri" panose="020F0502020204030204" pitchFamily="34" charset="0"/>
                <a:cs typeface="Times New Roman" panose="02020603050405020304" pitchFamily="18" charset="0"/>
              </a:rPr>
              <a:t>Unter der Antwortmöglichkeit „Sonstiges“ gefasste 32 Antworten: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kein Führerschein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Gesundheitsaspekt: Teilweise statt Auto die Hälfte S-Bahn und die andere Hälfte mit Fahrrad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Nutze den ÖPNV nur sehr selten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zu teuer, zu schmutzig, zu gefährlich wegen Übergriffen verbal und körperlich ab 18:00 Uhr, Diebstahlgefahr von Gegenständen zu groß.</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Trifft für mich nicht zu.</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Gute Alternative zum Fahrrad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OPNV nutze ich nur privat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Kein Kfz notwendig!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Zeit kann ich z.B. für Podcasts nutzen oder um mich auf die anstehenden Arbeiten vorzubereiten.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ÖPNV immer bei Terminen in der Stadt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nutze DB-Fernverkehr und natürlich auch den Nahverkehr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Ohne Deutschland-Jobticket könnte ich mir auch ein Auto anschaffen.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Eigentlich brauche ich keine Individualmobilität mit PKW</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Schlechtes Wetter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Fahrrad kaputt, Regenwetter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In seltenen Ausnahmefällen (1-2 Tage im Jahr): bei vereisten Straßen ist mir Fahrrad zu gefährlich</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Für die Innenstadt Karlsruhe viel besser. Außerdem AVG hat schöne Ziele im </a:t>
            </a:r>
            <a:r>
              <a:rPr lang="de-DE" sz="1800" kern="100" dirty="0" err="1">
                <a:effectLst/>
                <a:latin typeface="Calibri" panose="020F0502020204030204" pitchFamily="34" charset="0"/>
                <a:ea typeface="Calibri" panose="020F0502020204030204" pitchFamily="34" charset="0"/>
                <a:cs typeface="Times New Roman" panose="02020603050405020304" pitchFamily="18" charset="0"/>
              </a:rPr>
              <a:t>Albtal</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Wenn ich mal Bahn fahre, dann wg. Klimaschutz - aber ist leider sehr unzuverlässig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Beim Feiern trinken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nutze nur privat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würde ÖPNV nutzen, wenn Ticketkauf günstiger und flexibler wäre...</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Bewegung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Wetter</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Krankheitsbedingt fahre ich sehr selten Auto, wenn ich aber könnte würde ich mehr Auto fahre da ich sehr viel flexibler bin als mit der Bahn im Winter. Auch due Taktung ist ein Problem/ aber leider in letzter Zeit die Zuverlässigkeit.</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Witterung</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Bei Regen, sonst Rad</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Ich nutze den ÖPNV nur, wenn ich gezwungen bin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Nutze ÖPNV nur wenn ich nicht Fahrrad fahren kann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Theoretisch weniger Stress</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der Punkt Kostenersparnis ist recht amüsant. Wir wählen für 30 Minuten strecken meist das Auto da es günstiger ist. Ich fahre aus vielen Gründen mit dem Fahrrad doch der Hauptgrund, warum ich den ÖPNV nicht oft nutze. ist schlicht und einfach der überteuerte Preis der Fahrkarten. Besonders bei kurzen Strecken</a:t>
            </a:r>
          </a:p>
          <a:p>
            <a:pPr marL="342900" lvl="0" indent="-342900">
              <a:lnSpc>
                <a:spcPct val="107000"/>
              </a:lnSpc>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Arbeitsbeginn an verschiedenen Haltestellen</a:t>
            </a:r>
          </a:p>
          <a:p>
            <a:pPr marL="342900" lvl="0" indent="-342900">
              <a:lnSpc>
                <a:spcPct val="107000"/>
              </a:lnSpc>
              <a:spcAft>
                <a:spcPts val="800"/>
              </a:spcAft>
              <a:buFont typeface="+mj-lt"/>
              <a:buAutoNum type="arabicParenR"/>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Zeitersparnis</a:t>
            </a:r>
          </a:p>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86CF5DE4-EF0C-BE0A-6F59-B74DDC649248}"/>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0A9D6D8C-BE90-B1F9-398E-D12ADFD77E5B}"/>
              </a:ext>
            </a:extLst>
          </p:cNvPr>
          <p:cNvSpPr>
            <a:spLocks noGrp="1"/>
          </p:cNvSpPr>
          <p:nvPr>
            <p:ph type="sldNum" sz="quarter" idx="11"/>
          </p:nvPr>
        </p:nvSpPr>
        <p:spPr/>
        <p:txBody>
          <a:bodyPr/>
          <a:lstStyle/>
          <a:p>
            <a:fld id="{8A44B248-B24D-1B4F-BC9E-53EB40A8BB24}" type="slidenum">
              <a:rPr lang="de-DE" smtClean="0"/>
              <a:t>6</a:t>
            </a:fld>
            <a:endParaRPr lang="de-DE"/>
          </a:p>
        </p:txBody>
      </p:sp>
    </p:spTree>
    <p:extLst>
      <p:ext uri="{BB962C8B-B14F-4D97-AF65-F5344CB8AC3E}">
        <p14:creationId xmlns:p14="http://schemas.microsoft.com/office/powerpoint/2010/main" val="2404947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300EC-F36F-5895-7045-C1EC26CA87D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A9431F7-E965-DDE9-525F-38EA373B7D74}"/>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7824700C-23E0-1485-B875-B7C6B6E831EE}"/>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45EE83B3-E182-70FE-213E-F157BE66F288}"/>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99C35450-41EA-B8C4-45F1-FC1E9A55F0E9}"/>
              </a:ext>
            </a:extLst>
          </p:cNvPr>
          <p:cNvSpPr>
            <a:spLocks noGrp="1"/>
          </p:cNvSpPr>
          <p:nvPr>
            <p:ph type="sldNum" sz="quarter" idx="11"/>
          </p:nvPr>
        </p:nvSpPr>
        <p:spPr/>
        <p:txBody>
          <a:bodyPr/>
          <a:lstStyle/>
          <a:p>
            <a:fld id="{8A44B248-B24D-1B4F-BC9E-53EB40A8BB24}" type="slidenum">
              <a:rPr lang="de-DE" smtClean="0"/>
              <a:t>8</a:t>
            </a:fld>
            <a:endParaRPr lang="de-DE"/>
          </a:p>
        </p:txBody>
      </p:sp>
    </p:spTree>
    <p:extLst>
      <p:ext uri="{BB962C8B-B14F-4D97-AF65-F5344CB8AC3E}">
        <p14:creationId xmlns:p14="http://schemas.microsoft.com/office/powerpoint/2010/main" val="971019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27F5A-BADC-1F34-2091-84F540178EC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8875ABA-05D9-7156-7D44-4FDA5A4BD7C7}"/>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B9B88F41-5A7F-9502-16FE-A1D94381CAC3}"/>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B71A33C7-E7CE-E710-7036-60CE4AB8D362}"/>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D8004AFF-716F-77D9-A6B8-064F3AF5BEF4}"/>
              </a:ext>
            </a:extLst>
          </p:cNvPr>
          <p:cNvSpPr>
            <a:spLocks noGrp="1"/>
          </p:cNvSpPr>
          <p:nvPr>
            <p:ph type="sldNum" sz="quarter" idx="11"/>
          </p:nvPr>
        </p:nvSpPr>
        <p:spPr/>
        <p:txBody>
          <a:bodyPr/>
          <a:lstStyle/>
          <a:p>
            <a:fld id="{8A44B248-B24D-1B4F-BC9E-53EB40A8BB24}" type="slidenum">
              <a:rPr lang="de-DE" smtClean="0"/>
              <a:t>9</a:t>
            </a:fld>
            <a:endParaRPr lang="de-DE"/>
          </a:p>
        </p:txBody>
      </p:sp>
    </p:spTree>
    <p:extLst>
      <p:ext uri="{BB962C8B-B14F-4D97-AF65-F5344CB8AC3E}">
        <p14:creationId xmlns:p14="http://schemas.microsoft.com/office/powerpoint/2010/main" val="8384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B4F56-3E1E-8646-F211-C66FF545E6E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4917961-A65E-0788-68E5-379F93D32C75}"/>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E31E561B-014C-DAEC-A759-D11F5B086926}"/>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6DDA493B-1152-2A21-449C-13F0ED24FC8C}"/>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AAEBBA62-FB5F-46DF-5CB9-933F4F415838}"/>
              </a:ext>
            </a:extLst>
          </p:cNvPr>
          <p:cNvSpPr>
            <a:spLocks noGrp="1"/>
          </p:cNvSpPr>
          <p:nvPr>
            <p:ph type="sldNum" sz="quarter" idx="11"/>
          </p:nvPr>
        </p:nvSpPr>
        <p:spPr/>
        <p:txBody>
          <a:bodyPr/>
          <a:lstStyle/>
          <a:p>
            <a:fld id="{8A44B248-B24D-1B4F-BC9E-53EB40A8BB24}" type="slidenum">
              <a:rPr lang="de-DE" smtClean="0"/>
              <a:t>10</a:t>
            </a:fld>
            <a:endParaRPr lang="de-DE"/>
          </a:p>
        </p:txBody>
      </p:sp>
    </p:spTree>
    <p:extLst>
      <p:ext uri="{BB962C8B-B14F-4D97-AF65-F5344CB8AC3E}">
        <p14:creationId xmlns:p14="http://schemas.microsoft.com/office/powerpoint/2010/main" val="4151058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29D88-FE4A-14E1-FDDB-C794D4E0B0A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FD23B65-667B-8B10-E26C-EAA412067176}"/>
              </a:ext>
            </a:extLst>
          </p:cNvPr>
          <p:cNvSpPr>
            <a:spLocks noGrp="1" noRot="1" noChangeAspect="1"/>
          </p:cNvSpPr>
          <p:nvPr>
            <p:ph type="sldImg"/>
          </p:nvPr>
        </p:nvSpPr>
        <p:spPr>
          <a:xfrm>
            <a:off x="382588" y="685800"/>
            <a:ext cx="6092825" cy="3429000"/>
          </a:xfrm>
        </p:spPr>
      </p:sp>
      <p:sp>
        <p:nvSpPr>
          <p:cNvPr id="3" name="Notizenplatzhalter 2">
            <a:extLst>
              <a:ext uri="{FF2B5EF4-FFF2-40B4-BE49-F238E27FC236}">
                <a16:creationId xmlns:a16="http://schemas.microsoft.com/office/drawing/2014/main" id="{1B9CE5D0-8370-8C8B-9EC1-1B5F61DE4578}"/>
              </a:ext>
            </a:extLst>
          </p:cNvPr>
          <p:cNvSpPr>
            <a:spLocks noGrp="1"/>
          </p:cNvSpPr>
          <p:nvPr>
            <p:ph type="body" idx="1"/>
          </p:nvPr>
        </p:nvSpPr>
        <p:spPr/>
        <p:txBody>
          <a:bodyPr/>
          <a:lstStyle/>
          <a:p>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ußzeilenplatzhalter 3">
            <a:extLst>
              <a:ext uri="{FF2B5EF4-FFF2-40B4-BE49-F238E27FC236}">
                <a16:creationId xmlns:a16="http://schemas.microsoft.com/office/drawing/2014/main" id="{C035D6BA-9B12-7581-7AD6-9D830B13FB7A}"/>
              </a:ext>
            </a:extLst>
          </p:cNvPr>
          <p:cNvSpPr>
            <a:spLocks noGrp="1"/>
          </p:cNvSpPr>
          <p:nvPr>
            <p:ph type="ftr" sz="quarter" idx="10"/>
          </p:nvPr>
        </p:nvSpPr>
        <p:spPr/>
        <p:txBody>
          <a:bodyPr/>
          <a:lstStyle/>
          <a:p>
            <a:endParaRPr lang="de-DE"/>
          </a:p>
        </p:txBody>
      </p:sp>
      <p:sp>
        <p:nvSpPr>
          <p:cNvPr id="5" name="Foliennummernplatzhalter 4">
            <a:extLst>
              <a:ext uri="{FF2B5EF4-FFF2-40B4-BE49-F238E27FC236}">
                <a16:creationId xmlns:a16="http://schemas.microsoft.com/office/drawing/2014/main" id="{52756AB0-CBAB-D220-7E3A-D08964EF4313}"/>
              </a:ext>
            </a:extLst>
          </p:cNvPr>
          <p:cNvSpPr>
            <a:spLocks noGrp="1"/>
          </p:cNvSpPr>
          <p:nvPr>
            <p:ph type="sldNum" sz="quarter" idx="11"/>
          </p:nvPr>
        </p:nvSpPr>
        <p:spPr/>
        <p:txBody>
          <a:bodyPr/>
          <a:lstStyle/>
          <a:p>
            <a:fld id="{8A44B248-B24D-1B4F-BC9E-53EB40A8BB24}" type="slidenum">
              <a:rPr lang="de-DE" smtClean="0"/>
              <a:t>11</a:t>
            </a:fld>
            <a:endParaRPr lang="de-DE"/>
          </a:p>
        </p:txBody>
      </p:sp>
    </p:spTree>
    <p:extLst>
      <p:ext uri="{BB962C8B-B14F-4D97-AF65-F5344CB8AC3E}">
        <p14:creationId xmlns:p14="http://schemas.microsoft.com/office/powerpoint/2010/main" val="2471614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bg>
      <p:bgPr>
        <a:blipFill dpi="0" rotWithShape="1">
          <a:blip r:embed="rId2">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Titel 1"/>
          <p:cNvSpPr>
            <a:spLocks noGrp="1"/>
          </p:cNvSpPr>
          <p:nvPr>
            <p:ph type="title" hasCustomPrompt="1"/>
          </p:nvPr>
        </p:nvSpPr>
        <p:spPr>
          <a:xfrm>
            <a:off x="4554918" y="562671"/>
            <a:ext cx="3793981" cy="1677293"/>
          </a:xfrm>
        </p:spPr>
        <p:txBody>
          <a:bodyPr lIns="0" tIns="0" rIns="0" bIns="0" anchor="ctr" anchorCtr="0">
            <a:noAutofit/>
          </a:bodyPr>
          <a:lstStyle>
            <a:lvl1pPr>
              <a:defRPr sz="3200"/>
            </a:lvl1pPr>
          </a:lstStyle>
          <a:p>
            <a:r>
              <a:rPr lang="de-DE" dirty="0"/>
              <a:t>Mastertitel-format bearbeiten</a:t>
            </a:r>
            <a:endParaRPr lang="de-DE" dirty="0">
              <a:solidFill>
                <a:srgbClr val="000000"/>
              </a:solidFill>
            </a:endParaRPr>
          </a:p>
        </p:txBody>
      </p:sp>
    </p:spTree>
    <p:extLst>
      <p:ext uri="{BB962C8B-B14F-4D97-AF65-F5344CB8AC3E}">
        <p14:creationId xmlns:p14="http://schemas.microsoft.com/office/powerpoint/2010/main" val="391726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er alle Texte + Grafike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0" name="Foliennummernplatzhalter 6"/>
          <p:cNvSpPr>
            <a:spLocks noGrp="1"/>
          </p:cNvSpPr>
          <p:nvPr>
            <p:ph type="sldNum" sz="quarter" idx="12"/>
          </p:nvPr>
        </p:nvSpPr>
        <p:spPr>
          <a:xfrm>
            <a:off x="8534413" y="4751348"/>
            <a:ext cx="508705" cy="215570"/>
          </a:xfrm>
          <a:prstGeom prst="rect">
            <a:avLst/>
          </a:prstGeom>
        </p:spPr>
        <p:txBody>
          <a:bodyPr anchor="ctr" anchorCtr="0"/>
          <a:lstStyle>
            <a:lvl1pPr algn="ctr">
              <a:defRPr sz="1000" b="0" i="0" baseline="0">
                <a:solidFill>
                  <a:schemeClr val="bg1"/>
                </a:solidFill>
                <a:latin typeface="Point Semi Bold"/>
                <a:cs typeface="Point Semi Bold"/>
              </a:defRPr>
            </a:lvl1pPr>
          </a:lstStyle>
          <a:p>
            <a:fld id="{398F31F2-0239-6642-8212-393F89E1AC2E}" type="slidenum">
              <a:rPr lang="de-DE" smtClean="0"/>
              <a:pPr/>
              <a:t>‹Nr.›</a:t>
            </a:fld>
            <a:endParaRPr lang="de-DE" dirty="0"/>
          </a:p>
        </p:txBody>
      </p:sp>
      <p:sp>
        <p:nvSpPr>
          <p:cNvPr id="2" name="Titel 1"/>
          <p:cNvSpPr>
            <a:spLocks noGrp="1"/>
          </p:cNvSpPr>
          <p:nvPr>
            <p:ph type="title" hasCustomPrompt="1"/>
          </p:nvPr>
        </p:nvSpPr>
        <p:spPr>
          <a:xfrm>
            <a:off x="457200" y="614180"/>
            <a:ext cx="7808686" cy="611620"/>
          </a:xfrm>
        </p:spPr>
        <p:txBody>
          <a:bodyPr lIns="0" tIns="0" rIns="0" bIns="0" anchor="t" anchorCtr="0"/>
          <a:lstStyle>
            <a:lvl1pPr>
              <a:defRPr b="1" i="0">
                <a:latin typeface="Point Extra Bold" pitchFamily="2" charset="77"/>
              </a:defRPr>
            </a:lvl1pPr>
          </a:lstStyle>
          <a:p>
            <a:r>
              <a:rPr lang="de-DE" dirty="0"/>
              <a:t>Überschrift bearbeiten</a:t>
            </a:r>
          </a:p>
        </p:txBody>
      </p:sp>
      <p:sp>
        <p:nvSpPr>
          <p:cNvPr id="9" name="Inhaltsplatzhalter 8">
            <a:extLst>
              <a:ext uri="{FF2B5EF4-FFF2-40B4-BE49-F238E27FC236}">
                <a16:creationId xmlns:a16="http://schemas.microsoft.com/office/drawing/2014/main" id="{99CC5C69-0D5D-C443-935D-E35B0E01D5F4}"/>
              </a:ext>
            </a:extLst>
          </p:cNvPr>
          <p:cNvSpPr>
            <a:spLocks noGrp="1"/>
          </p:cNvSpPr>
          <p:nvPr>
            <p:ph sz="quarter" idx="13"/>
          </p:nvPr>
        </p:nvSpPr>
        <p:spPr>
          <a:xfrm>
            <a:off x="468313" y="1325972"/>
            <a:ext cx="7810500" cy="3017181"/>
          </a:xfrm>
        </p:spPr>
        <p:txBody>
          <a:bodyPr/>
          <a:lstStyle>
            <a:lvl1pPr>
              <a:defRPr sz="1800" b="0" i="0">
                <a:latin typeface="DGB"/>
                <a:ea typeface="Frutiger 47 Light Condensed" charset="0"/>
                <a:cs typeface="Frutiger 47 Light Condensed" charset="0"/>
              </a:defRPr>
            </a:lvl1pPr>
          </a:lstStyle>
          <a:p>
            <a:pPr lvl="0"/>
            <a:r>
              <a:rPr lang="de-DE"/>
              <a:t>Textmasterformat bearbeiten</a:t>
            </a:r>
          </a:p>
        </p:txBody>
      </p:sp>
    </p:spTree>
    <p:extLst>
      <p:ext uri="{BB962C8B-B14F-4D97-AF65-F5344CB8AC3E}">
        <p14:creationId xmlns:p14="http://schemas.microsoft.com/office/powerpoint/2010/main" val="324277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gramme">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4F6EE6F7-F119-3848-93D5-94A7CE127767}"/>
              </a:ext>
            </a:extLst>
          </p:cNvPr>
          <p:cNvSpPr>
            <a:spLocks noGrp="1"/>
          </p:cNvSpPr>
          <p:nvPr>
            <p:ph type="title" hasCustomPrompt="1"/>
          </p:nvPr>
        </p:nvSpPr>
        <p:spPr>
          <a:xfrm>
            <a:off x="410900" y="625126"/>
            <a:ext cx="7765738" cy="585484"/>
          </a:xfrm>
        </p:spPr>
        <p:txBody>
          <a:bodyPr lIns="0" tIns="0" rIns="0" bIns="0" anchor="t" anchorCtr="0">
            <a:normAutofit/>
          </a:bodyPr>
          <a:lstStyle>
            <a:lvl1pPr>
              <a:defRPr/>
            </a:lvl1pPr>
          </a:lstStyle>
          <a:p>
            <a:r>
              <a:rPr lang="de-DE" dirty="0"/>
              <a:t>Überschrift bearbeiten</a:t>
            </a:r>
          </a:p>
        </p:txBody>
      </p:sp>
      <p:sp>
        <p:nvSpPr>
          <p:cNvPr id="7" name="Foliennummernplatzhalter 6">
            <a:extLst>
              <a:ext uri="{FF2B5EF4-FFF2-40B4-BE49-F238E27FC236}">
                <a16:creationId xmlns:a16="http://schemas.microsoft.com/office/drawing/2014/main" id="{87B016E9-4568-FC4B-AA3E-CDE91407E314}"/>
              </a:ext>
            </a:extLst>
          </p:cNvPr>
          <p:cNvSpPr>
            <a:spLocks noGrp="1"/>
          </p:cNvSpPr>
          <p:nvPr>
            <p:ph type="sldNum" sz="quarter" idx="12"/>
          </p:nvPr>
        </p:nvSpPr>
        <p:spPr>
          <a:xfrm>
            <a:off x="8534413" y="4751348"/>
            <a:ext cx="508705" cy="215570"/>
          </a:xfrm>
          <a:prstGeom prst="rect">
            <a:avLst/>
          </a:prstGeom>
        </p:spPr>
        <p:txBody>
          <a:bodyPr anchor="ctr" anchorCtr="0"/>
          <a:lstStyle>
            <a:lvl1pPr algn="ctr">
              <a:defRPr sz="1000" b="0" i="0">
                <a:solidFill>
                  <a:schemeClr val="bg1"/>
                </a:solidFill>
                <a:latin typeface="Point Semi Bold"/>
                <a:cs typeface="Point Semi Bold"/>
              </a:defRPr>
            </a:lvl1pPr>
          </a:lstStyle>
          <a:p>
            <a:fld id="{398F31F2-0239-6642-8212-393F89E1AC2E}" type="slidenum">
              <a:rPr lang="de-DE" smtClean="0"/>
              <a:pPr/>
              <a:t>‹Nr.›</a:t>
            </a:fld>
            <a:endParaRPr lang="de-DE" dirty="0"/>
          </a:p>
        </p:txBody>
      </p:sp>
      <p:sp>
        <p:nvSpPr>
          <p:cNvPr id="6" name="Diagrammplatzhalter 5"/>
          <p:cNvSpPr>
            <a:spLocks noGrp="1"/>
          </p:cNvSpPr>
          <p:nvPr>
            <p:ph type="chart" sz="quarter" idx="13"/>
          </p:nvPr>
        </p:nvSpPr>
        <p:spPr>
          <a:xfrm>
            <a:off x="411163" y="1384300"/>
            <a:ext cx="7766050" cy="2852738"/>
          </a:xfrm>
        </p:spPr>
        <p:txBody>
          <a:bodyPr rIns="0"/>
          <a:lstStyle>
            <a:lvl1pPr>
              <a:defRPr sz="1600" kern="1200"/>
            </a:lvl1pPr>
          </a:lstStyle>
          <a:p>
            <a:r>
              <a:rPr lang="de-DE"/>
              <a:t>Diagramm durch Klicken auf Symbol hinzufügen</a:t>
            </a:r>
          </a:p>
        </p:txBody>
      </p:sp>
    </p:spTree>
    <p:extLst>
      <p:ext uri="{BB962C8B-B14F-4D97-AF65-F5344CB8AC3E}">
        <p14:creationId xmlns:p14="http://schemas.microsoft.com/office/powerpoint/2010/main" val="1258236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nicht Vollformat">
    <p:spTree>
      <p:nvGrpSpPr>
        <p:cNvPr id="1" name=""/>
        <p:cNvGrpSpPr/>
        <p:nvPr/>
      </p:nvGrpSpPr>
      <p:grpSpPr>
        <a:xfrm>
          <a:off x="0" y="0"/>
          <a:ext cx="0" cy="0"/>
          <a:chOff x="0" y="0"/>
          <a:chExt cx="0" cy="0"/>
        </a:xfrm>
      </p:grpSpPr>
      <p:sp>
        <p:nvSpPr>
          <p:cNvPr id="6" name="Bildplatzhalter 5">
            <a:extLst>
              <a:ext uri="{FF2B5EF4-FFF2-40B4-BE49-F238E27FC236}">
                <a16:creationId xmlns:a16="http://schemas.microsoft.com/office/drawing/2014/main" id="{2C5971A9-01D9-AE48-99D6-6A5FC418E903}"/>
              </a:ext>
            </a:extLst>
          </p:cNvPr>
          <p:cNvSpPr>
            <a:spLocks noGrp="1"/>
          </p:cNvSpPr>
          <p:nvPr>
            <p:ph type="pic" sz="quarter" idx="13"/>
          </p:nvPr>
        </p:nvSpPr>
        <p:spPr>
          <a:xfrm>
            <a:off x="414339" y="627048"/>
            <a:ext cx="7775005" cy="3865378"/>
          </a:xfrm>
        </p:spPr>
        <p:txBody>
          <a:bodyPr/>
          <a:lstStyle/>
          <a:p>
            <a:r>
              <a:rPr lang="de-DE"/>
              <a:t>Bild durch Klicken auf Symbol hinzufügen</a:t>
            </a:r>
            <a:endParaRPr lang="de-DE" dirty="0"/>
          </a:p>
        </p:txBody>
      </p:sp>
      <p:sp>
        <p:nvSpPr>
          <p:cNvPr id="2" name="Titel 1">
            <a:extLst>
              <a:ext uri="{FF2B5EF4-FFF2-40B4-BE49-F238E27FC236}">
                <a16:creationId xmlns:a16="http://schemas.microsoft.com/office/drawing/2014/main" id="{4F6EE6F7-F119-3848-93D5-94A7CE127767}"/>
              </a:ext>
            </a:extLst>
          </p:cNvPr>
          <p:cNvSpPr>
            <a:spLocks noGrp="1"/>
          </p:cNvSpPr>
          <p:nvPr>
            <p:ph type="title" hasCustomPrompt="1"/>
          </p:nvPr>
        </p:nvSpPr>
        <p:spPr>
          <a:xfrm>
            <a:off x="410900" y="625126"/>
            <a:ext cx="6624112" cy="622276"/>
          </a:xfrm>
        </p:spPr>
        <p:txBody>
          <a:bodyPr lIns="0" tIns="0" rIns="0" bIns="0" anchor="t" anchorCtr="0">
            <a:normAutofit/>
          </a:bodyPr>
          <a:lstStyle>
            <a:lvl1pPr>
              <a:defRPr/>
            </a:lvl1pPr>
          </a:lstStyle>
          <a:p>
            <a:r>
              <a:rPr lang="de-DE" dirty="0"/>
              <a:t>Überschrift bearbeiten</a:t>
            </a:r>
          </a:p>
        </p:txBody>
      </p:sp>
      <p:sp>
        <p:nvSpPr>
          <p:cNvPr id="9" name="Foliennummernplatzhalter 6">
            <a:extLst>
              <a:ext uri="{FF2B5EF4-FFF2-40B4-BE49-F238E27FC236}">
                <a16:creationId xmlns:a16="http://schemas.microsoft.com/office/drawing/2014/main" id="{87B016E9-4568-FC4B-AA3E-CDE91407E314}"/>
              </a:ext>
            </a:extLst>
          </p:cNvPr>
          <p:cNvSpPr>
            <a:spLocks noGrp="1"/>
          </p:cNvSpPr>
          <p:nvPr>
            <p:ph type="sldNum" sz="quarter" idx="12"/>
          </p:nvPr>
        </p:nvSpPr>
        <p:spPr>
          <a:xfrm>
            <a:off x="8534413" y="4751348"/>
            <a:ext cx="508705" cy="215570"/>
          </a:xfrm>
          <a:prstGeom prst="rect">
            <a:avLst/>
          </a:prstGeom>
        </p:spPr>
        <p:txBody>
          <a:bodyPr anchor="ctr" anchorCtr="0"/>
          <a:lstStyle>
            <a:lvl1pPr algn="ctr">
              <a:defRPr sz="1000" b="0" i="0">
                <a:solidFill>
                  <a:schemeClr val="bg1"/>
                </a:solidFill>
                <a:latin typeface="Point Semi Bold"/>
                <a:cs typeface="Point Semi Bold"/>
              </a:defRPr>
            </a:lvl1pPr>
          </a:lstStyle>
          <a:p>
            <a:fld id="{398F31F2-0239-6642-8212-393F89E1AC2E}" type="slidenum">
              <a:rPr lang="de-DE" smtClean="0"/>
              <a:pPr/>
              <a:t>‹Nr.›</a:t>
            </a:fld>
            <a:endParaRPr lang="de-DE" dirty="0"/>
          </a:p>
        </p:txBody>
      </p:sp>
    </p:spTree>
    <p:extLst>
      <p:ext uri="{BB962C8B-B14F-4D97-AF65-F5344CB8AC3E}">
        <p14:creationId xmlns:p14="http://schemas.microsoft.com/office/powerpoint/2010/main" val="86714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nks Text rechts Bild">
    <p:spTree>
      <p:nvGrpSpPr>
        <p:cNvPr id="1" name=""/>
        <p:cNvGrpSpPr/>
        <p:nvPr/>
      </p:nvGrpSpPr>
      <p:grpSpPr>
        <a:xfrm>
          <a:off x="0" y="0"/>
          <a:ext cx="0" cy="0"/>
          <a:chOff x="0" y="0"/>
          <a:chExt cx="0" cy="0"/>
        </a:xfrm>
      </p:grpSpPr>
      <p:sp>
        <p:nvSpPr>
          <p:cNvPr id="3" name="Bildplatzhalter 5">
            <a:extLst>
              <a:ext uri="{FF2B5EF4-FFF2-40B4-BE49-F238E27FC236}">
                <a16:creationId xmlns:a16="http://schemas.microsoft.com/office/drawing/2014/main" id="{2C5971A9-01D9-AE48-99D6-6A5FC418E903}"/>
              </a:ext>
            </a:extLst>
          </p:cNvPr>
          <p:cNvSpPr>
            <a:spLocks noGrp="1"/>
          </p:cNvSpPr>
          <p:nvPr>
            <p:ph type="pic" sz="quarter" idx="13"/>
          </p:nvPr>
        </p:nvSpPr>
        <p:spPr>
          <a:xfrm>
            <a:off x="4288779" y="627048"/>
            <a:ext cx="3900565" cy="3865378"/>
          </a:xfrm>
        </p:spPr>
        <p:txBody>
          <a:bodyPr/>
          <a:lstStyle/>
          <a:p>
            <a:r>
              <a:rPr lang="de-DE"/>
              <a:t>Bild durch Klicken auf Symbol hinzufügen</a:t>
            </a:r>
            <a:endParaRPr lang="de-DE" dirty="0"/>
          </a:p>
        </p:txBody>
      </p:sp>
      <p:sp>
        <p:nvSpPr>
          <p:cNvPr id="4" name="Titel 1">
            <a:extLst>
              <a:ext uri="{FF2B5EF4-FFF2-40B4-BE49-F238E27FC236}">
                <a16:creationId xmlns:a16="http://schemas.microsoft.com/office/drawing/2014/main" id="{4F6EE6F7-F119-3848-93D5-94A7CE127767}"/>
              </a:ext>
            </a:extLst>
          </p:cNvPr>
          <p:cNvSpPr>
            <a:spLocks noGrp="1"/>
          </p:cNvSpPr>
          <p:nvPr>
            <p:ph type="title" hasCustomPrompt="1"/>
          </p:nvPr>
        </p:nvSpPr>
        <p:spPr>
          <a:xfrm>
            <a:off x="410900" y="625125"/>
            <a:ext cx="3780774" cy="912361"/>
          </a:xfrm>
        </p:spPr>
        <p:txBody>
          <a:bodyPr lIns="0" tIns="0" rIns="0" bIns="0" anchor="t" anchorCtr="0">
            <a:normAutofit/>
          </a:bodyPr>
          <a:lstStyle>
            <a:lvl1pPr>
              <a:defRPr/>
            </a:lvl1pPr>
          </a:lstStyle>
          <a:p>
            <a:r>
              <a:rPr lang="de-DE" dirty="0"/>
              <a:t>Überschrift bearbeiten</a:t>
            </a:r>
          </a:p>
        </p:txBody>
      </p:sp>
      <p:sp>
        <p:nvSpPr>
          <p:cNvPr id="7" name="Foliennummernplatzhalter 6">
            <a:extLst>
              <a:ext uri="{FF2B5EF4-FFF2-40B4-BE49-F238E27FC236}">
                <a16:creationId xmlns:a16="http://schemas.microsoft.com/office/drawing/2014/main" id="{87B016E9-4568-FC4B-AA3E-CDE91407E314}"/>
              </a:ext>
            </a:extLst>
          </p:cNvPr>
          <p:cNvSpPr>
            <a:spLocks noGrp="1"/>
          </p:cNvSpPr>
          <p:nvPr>
            <p:ph type="sldNum" sz="quarter" idx="12"/>
          </p:nvPr>
        </p:nvSpPr>
        <p:spPr>
          <a:xfrm>
            <a:off x="8534413" y="4751348"/>
            <a:ext cx="508705" cy="215570"/>
          </a:xfrm>
          <a:prstGeom prst="rect">
            <a:avLst/>
          </a:prstGeom>
        </p:spPr>
        <p:txBody>
          <a:bodyPr anchor="ctr" anchorCtr="0"/>
          <a:lstStyle>
            <a:lvl1pPr algn="ctr">
              <a:defRPr sz="1000" b="0" i="0">
                <a:solidFill>
                  <a:schemeClr val="bg1"/>
                </a:solidFill>
                <a:latin typeface="Point Semi Bold"/>
                <a:cs typeface="Point Semi Bold"/>
              </a:defRPr>
            </a:lvl1pPr>
          </a:lstStyle>
          <a:p>
            <a:fld id="{398F31F2-0239-6642-8212-393F89E1AC2E}" type="slidenum">
              <a:rPr lang="de-DE" smtClean="0"/>
              <a:pPr/>
              <a:t>‹Nr.›</a:t>
            </a:fld>
            <a:endParaRPr lang="de-DE" dirty="0"/>
          </a:p>
        </p:txBody>
      </p:sp>
      <p:sp>
        <p:nvSpPr>
          <p:cNvPr id="5" name="Inhaltsplatzhalter 4"/>
          <p:cNvSpPr>
            <a:spLocks noGrp="1"/>
          </p:cNvSpPr>
          <p:nvPr>
            <p:ph sz="quarter" idx="14"/>
          </p:nvPr>
        </p:nvSpPr>
        <p:spPr>
          <a:xfrm>
            <a:off x="411163" y="1618408"/>
            <a:ext cx="3779837" cy="287421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968887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Vollformat">
    <p:bg>
      <p:bgRef idx="1001">
        <a:schemeClr val="bg2"/>
      </p:bgRef>
    </p:bg>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4308FB23-60A4-C041-BF75-5621CCCBF690}"/>
              </a:ext>
            </a:extLst>
          </p:cNvPr>
          <p:cNvSpPr>
            <a:spLocks noGrp="1"/>
          </p:cNvSpPr>
          <p:nvPr>
            <p:ph type="title" hasCustomPrompt="1"/>
          </p:nvPr>
        </p:nvSpPr>
        <p:spPr>
          <a:xfrm>
            <a:off x="445912" y="637570"/>
            <a:ext cx="8060267" cy="622276"/>
          </a:xfrm>
        </p:spPr>
        <p:txBody>
          <a:bodyPr anchor="t" anchorCtr="0"/>
          <a:lstStyle>
            <a:lvl1pPr>
              <a:defRPr/>
            </a:lvl1pPr>
          </a:lstStyle>
          <a:p>
            <a:r>
              <a:rPr lang="de-DE" dirty="0"/>
              <a:t>Überschrift bearbeiten</a:t>
            </a:r>
          </a:p>
        </p:txBody>
      </p:sp>
      <p:sp>
        <p:nvSpPr>
          <p:cNvPr id="4" name="Bildplatzhalter 3">
            <a:extLst>
              <a:ext uri="{FF2B5EF4-FFF2-40B4-BE49-F238E27FC236}">
                <a16:creationId xmlns:a16="http://schemas.microsoft.com/office/drawing/2014/main" id="{651749D5-C782-7F44-AE52-06DE6D706A69}"/>
              </a:ext>
            </a:extLst>
          </p:cNvPr>
          <p:cNvSpPr>
            <a:spLocks noGrp="1"/>
          </p:cNvSpPr>
          <p:nvPr>
            <p:ph type="pic" sz="quarter" idx="10"/>
          </p:nvPr>
        </p:nvSpPr>
        <p:spPr>
          <a:xfrm>
            <a:off x="0" y="0"/>
            <a:ext cx="9144000" cy="5145088"/>
          </a:xfrm>
        </p:spPr>
        <p:txBody>
          <a:bodyPr/>
          <a:lstStyle/>
          <a:p>
            <a:r>
              <a:rPr lang="de-DE"/>
              <a:t>Bild durch Klicken auf Symbol hinzufügen</a:t>
            </a:r>
            <a:endParaRPr lang="de-DE" dirty="0"/>
          </a:p>
        </p:txBody>
      </p:sp>
    </p:spTree>
    <p:extLst>
      <p:ext uri="{BB962C8B-B14F-4D97-AF65-F5344CB8AC3E}">
        <p14:creationId xmlns:p14="http://schemas.microsoft.com/office/powerpoint/2010/main" val="285617425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pressum">
    <p:bg>
      <p:bgPr>
        <a:blipFill rotWithShape="1">
          <a:blip r:embed="rId2">
            <a:extLst>
              <a:ext uri="{28A0092B-C50C-407E-A947-70E740481C1C}">
                <a14:useLocalDpi xmlns:a14="http://schemas.microsoft.com/office/drawing/2010/main" val="0"/>
              </a:ext>
            </a:extLst>
          </a:blip>
          <a:stretch>
            <a:fillRect/>
          </a:stretch>
        </a:blipFill>
        <a:effectLst/>
      </p:bgPr>
    </p:bg>
    <p:spTree>
      <p:nvGrpSpPr>
        <p:cNvPr id="1" name=""/>
        <p:cNvGrpSpPr/>
        <p:nvPr/>
      </p:nvGrpSpPr>
      <p:grpSpPr>
        <a:xfrm>
          <a:off x="0" y="0"/>
          <a:ext cx="0" cy="0"/>
          <a:chOff x="0" y="0"/>
          <a:chExt cx="0" cy="0"/>
        </a:xfrm>
      </p:grpSpPr>
      <p:sp>
        <p:nvSpPr>
          <p:cNvPr id="18" name="Textfeld 17"/>
          <p:cNvSpPr txBox="1"/>
          <p:nvPr userDrawn="1"/>
        </p:nvSpPr>
        <p:spPr>
          <a:xfrm>
            <a:off x="1500444" y="3549637"/>
            <a:ext cx="1980178" cy="509883"/>
          </a:xfrm>
          <a:prstGeom prst="rect">
            <a:avLst/>
          </a:prstGeom>
          <a:noFill/>
        </p:spPr>
        <p:txBody>
          <a:bodyPr wrap="square" lIns="0" tIns="0" rIns="0" bIns="0" rtlCol="0">
            <a:spAutoFit/>
          </a:bodyPr>
          <a:lstStyle/>
          <a:p>
            <a:pPr>
              <a:lnSpc>
                <a:spcPct val="120000"/>
              </a:lnSpc>
            </a:pPr>
            <a:r>
              <a:rPr lang="de-DE" sz="1400" baseline="0" dirty="0" err="1">
                <a:latin typeface="Point Semi Bold" charset="0"/>
              </a:rPr>
              <a:t>redenwirueber.de</a:t>
            </a:r>
            <a:endParaRPr lang="de-DE" sz="1400" baseline="0" dirty="0">
              <a:latin typeface="Point Semi Bold" charset="0"/>
            </a:endParaRPr>
          </a:p>
          <a:p>
            <a:pPr>
              <a:lnSpc>
                <a:spcPct val="120000"/>
              </a:lnSpc>
            </a:pPr>
            <a:r>
              <a:rPr lang="de-DE" sz="1400" baseline="0" dirty="0">
                <a:latin typeface="Point Semi Bold" charset="0"/>
              </a:rPr>
              <a:t>#</a:t>
            </a:r>
            <a:r>
              <a:rPr lang="de-DE" sz="1400" baseline="0" dirty="0" err="1">
                <a:latin typeface="Point Semi Bold" charset="0"/>
              </a:rPr>
              <a:t>RedenWirÜber</a:t>
            </a:r>
            <a:endParaRPr lang="de-DE" sz="1400" baseline="0" dirty="0">
              <a:latin typeface="Point Semi Bold" charset="0"/>
            </a:endParaRPr>
          </a:p>
        </p:txBody>
      </p:sp>
      <p:sp>
        <p:nvSpPr>
          <p:cNvPr id="21" name="Textfeld 20"/>
          <p:cNvSpPr txBox="1"/>
          <p:nvPr userDrawn="1"/>
        </p:nvSpPr>
        <p:spPr>
          <a:xfrm>
            <a:off x="4560278" y="770404"/>
            <a:ext cx="3272447" cy="553998"/>
          </a:xfrm>
          <a:prstGeom prst="rect">
            <a:avLst/>
          </a:prstGeom>
          <a:noFill/>
        </p:spPr>
        <p:txBody>
          <a:bodyPr wrap="square" lIns="0" tIns="0" rIns="0" bIns="0" rtlCol="0">
            <a:spAutoFit/>
          </a:bodyPr>
          <a:lstStyle/>
          <a:p>
            <a:pPr lvl="0"/>
            <a:r>
              <a:rPr lang="de-DE" cap="all" baseline="0" dirty="0">
                <a:latin typeface="Point Extra Bold" charset="0"/>
              </a:rPr>
              <a:t>Danke für die Aufmerksamkeit</a:t>
            </a:r>
          </a:p>
        </p:txBody>
      </p:sp>
      <p:sp>
        <p:nvSpPr>
          <p:cNvPr id="24" name="Textplatzhalter 23"/>
          <p:cNvSpPr>
            <a:spLocks noGrp="1"/>
          </p:cNvSpPr>
          <p:nvPr>
            <p:ph type="body" sz="quarter" idx="10"/>
          </p:nvPr>
        </p:nvSpPr>
        <p:spPr>
          <a:xfrm>
            <a:off x="4560278" y="1589087"/>
            <a:ext cx="3629635" cy="1741488"/>
          </a:xfrm>
        </p:spPr>
        <p:txBody>
          <a:bodyPr lIns="0" tIns="0" rIns="0" bIns="0"/>
          <a:lstStyle>
            <a:lvl1pPr marL="0" indent="0">
              <a:buFontTx/>
              <a:buNone/>
              <a:defRPr/>
            </a:lvl1pPr>
            <a:lvl2pPr marL="457337" indent="0">
              <a:buFontTx/>
              <a:buNone/>
              <a:defRPr/>
            </a:lvl2pPr>
            <a:lvl3pPr marL="914674" indent="0">
              <a:buFontTx/>
              <a:buNone/>
              <a:defRPr/>
            </a:lvl3pPr>
            <a:lvl4pPr marL="1372011" indent="0">
              <a:buFontTx/>
              <a:buNone/>
              <a:defRPr/>
            </a:lvl4pPr>
            <a:lvl5pPr marL="1829348" indent="0">
              <a:buFontTx/>
              <a:buNone/>
              <a:defRPr/>
            </a:lvl5pPr>
          </a:lstStyle>
          <a:p>
            <a:pPr lvl="0"/>
            <a:r>
              <a:rPr lang="de-DE"/>
              <a:t>Textmasterformat bearbeiten</a:t>
            </a:r>
          </a:p>
        </p:txBody>
      </p:sp>
    </p:spTree>
    <p:extLst>
      <p:ext uri="{BB962C8B-B14F-4D97-AF65-F5344CB8AC3E}">
        <p14:creationId xmlns:p14="http://schemas.microsoft.com/office/powerpoint/2010/main" val="322949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9">
            <a:extLst>
              <a:ext uri="{28A0092B-C50C-407E-A947-70E740481C1C}">
                <a14:useLocalDpi xmlns:a14="http://schemas.microsoft.com/office/drawing/2010/main" val="0"/>
              </a:ext>
            </a:extLst>
          </a:blip>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2" y="66498"/>
            <a:ext cx="7610399" cy="857515"/>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p:cNvSpPr>
            <a:spLocks noGrp="1"/>
          </p:cNvSpPr>
          <p:nvPr>
            <p:ph type="body" idx="1"/>
          </p:nvPr>
        </p:nvSpPr>
        <p:spPr>
          <a:xfrm>
            <a:off x="457200" y="1060977"/>
            <a:ext cx="8229600" cy="3395520"/>
          </a:xfrm>
          <a:prstGeom prst="rect">
            <a:avLst/>
          </a:prstGeom>
        </p:spPr>
        <p:txBody>
          <a:bodyPr vert="horz" lIns="0" tIns="0" rIns="91440" bIns="0" rtlCol="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04331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6" r:id="rId4"/>
    <p:sldLayoutId id="2147483659" r:id="rId5"/>
    <p:sldLayoutId id="2147483657" r:id="rId6"/>
    <p:sldLayoutId id="2147483655" r:id="rId7"/>
  </p:sldLayoutIdLst>
  <p:hf hdr="0" ftr="0" dt="0"/>
  <p:txStyles>
    <p:titleStyle>
      <a:lvl1pPr algn="l" defTabSz="457337" rtl="0" eaLnBrk="1" latinLnBrk="0" hangingPunct="1">
        <a:spcBef>
          <a:spcPct val="0"/>
        </a:spcBef>
        <a:buNone/>
        <a:defRPr sz="2801" b="0" i="0" kern="1200" cap="all">
          <a:solidFill>
            <a:schemeClr val="tx1"/>
          </a:solidFill>
          <a:latin typeface="Point Extra Bold"/>
          <a:ea typeface="+mj-ea"/>
          <a:cs typeface="Point Extra Bold"/>
        </a:defRPr>
      </a:lvl1pPr>
    </p:titleStyle>
    <p:body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p:bodyStyle>
    <p:otherStyle>
      <a:defPPr>
        <a:defRPr lang="de-DE"/>
      </a:defPPr>
      <a:lvl1pPr marL="0" algn="l" defTabSz="457337" rtl="0" eaLnBrk="1" latinLnBrk="0" hangingPunct="1">
        <a:defRPr sz="1801" kern="1200">
          <a:solidFill>
            <a:schemeClr val="tx1"/>
          </a:solidFill>
          <a:latin typeface="+mn-lt"/>
          <a:ea typeface="+mn-ea"/>
          <a:cs typeface="+mn-cs"/>
        </a:defRPr>
      </a:lvl1pPr>
      <a:lvl2pPr marL="457337" algn="l" defTabSz="457337" rtl="0" eaLnBrk="1" latinLnBrk="0" hangingPunct="1">
        <a:defRPr sz="1801" kern="1200">
          <a:solidFill>
            <a:schemeClr val="tx1"/>
          </a:solidFill>
          <a:latin typeface="+mn-lt"/>
          <a:ea typeface="+mn-ea"/>
          <a:cs typeface="+mn-cs"/>
        </a:defRPr>
      </a:lvl2pPr>
      <a:lvl3pPr marL="914674" algn="l" defTabSz="457337" rtl="0" eaLnBrk="1" latinLnBrk="0" hangingPunct="1">
        <a:defRPr sz="1801" kern="1200">
          <a:solidFill>
            <a:schemeClr val="tx1"/>
          </a:solidFill>
          <a:latin typeface="+mn-lt"/>
          <a:ea typeface="+mn-ea"/>
          <a:cs typeface="+mn-cs"/>
        </a:defRPr>
      </a:lvl3pPr>
      <a:lvl4pPr marL="1372011" algn="l" defTabSz="457337" rtl="0" eaLnBrk="1" latinLnBrk="0" hangingPunct="1">
        <a:defRPr sz="1801" kern="1200">
          <a:solidFill>
            <a:schemeClr val="tx1"/>
          </a:solidFill>
          <a:latin typeface="+mn-lt"/>
          <a:ea typeface="+mn-ea"/>
          <a:cs typeface="+mn-cs"/>
        </a:defRPr>
      </a:lvl4pPr>
      <a:lvl5pPr marL="1829349" algn="l" defTabSz="457337" rtl="0" eaLnBrk="1" latinLnBrk="0" hangingPunct="1">
        <a:defRPr sz="1801" kern="1200">
          <a:solidFill>
            <a:schemeClr val="tx1"/>
          </a:solidFill>
          <a:latin typeface="+mn-lt"/>
          <a:ea typeface="+mn-ea"/>
          <a:cs typeface="+mn-cs"/>
        </a:defRPr>
      </a:lvl5pPr>
      <a:lvl6pPr marL="2286686" algn="l" defTabSz="457337" rtl="0" eaLnBrk="1" latinLnBrk="0" hangingPunct="1">
        <a:defRPr sz="1801" kern="1200">
          <a:solidFill>
            <a:schemeClr val="tx1"/>
          </a:solidFill>
          <a:latin typeface="+mn-lt"/>
          <a:ea typeface="+mn-ea"/>
          <a:cs typeface="+mn-cs"/>
        </a:defRPr>
      </a:lvl6pPr>
      <a:lvl7pPr marL="2744023" algn="l" defTabSz="457337" rtl="0" eaLnBrk="1" latinLnBrk="0" hangingPunct="1">
        <a:defRPr sz="1801" kern="1200">
          <a:solidFill>
            <a:schemeClr val="tx1"/>
          </a:solidFill>
          <a:latin typeface="+mn-lt"/>
          <a:ea typeface="+mn-ea"/>
          <a:cs typeface="+mn-cs"/>
        </a:defRPr>
      </a:lvl7pPr>
      <a:lvl8pPr marL="3201360" algn="l" defTabSz="457337" rtl="0" eaLnBrk="1" latinLnBrk="0" hangingPunct="1">
        <a:defRPr sz="1801" kern="1200">
          <a:solidFill>
            <a:schemeClr val="tx1"/>
          </a:solidFill>
          <a:latin typeface="+mn-lt"/>
          <a:ea typeface="+mn-ea"/>
          <a:cs typeface="+mn-cs"/>
        </a:defRPr>
      </a:lvl8pPr>
      <a:lvl9pPr marL="3658697" algn="l" defTabSz="457337"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el 1"/>
          <p:cNvSpPr>
            <a:spLocks noGrp="1"/>
          </p:cNvSpPr>
          <p:nvPr>
            <p:ph type="title"/>
          </p:nvPr>
        </p:nvSpPr>
        <p:spPr>
          <a:xfrm>
            <a:off x="4647660" y="614180"/>
            <a:ext cx="4058190" cy="1590858"/>
          </a:xfrm>
        </p:spPr>
        <p:txBody>
          <a:bodyPr lIns="0" tIns="0" rIns="0" bIns="0" anchor="ctr" anchorCtr="0">
            <a:noAutofit/>
          </a:bodyPr>
          <a:lstStyle/>
          <a:p>
            <a:r>
              <a:rPr lang="de-DE" sz="3200" b="1" dirty="0">
                <a:solidFill>
                  <a:srgbClr val="000000"/>
                </a:solidFill>
              </a:rPr>
              <a:t>Mobilitätswende jetzt gestalten!</a:t>
            </a:r>
          </a:p>
        </p:txBody>
      </p:sp>
      <p:sp>
        <p:nvSpPr>
          <p:cNvPr id="3" name="Textfeld 2"/>
          <p:cNvSpPr txBox="1"/>
          <p:nvPr/>
        </p:nvSpPr>
        <p:spPr>
          <a:xfrm>
            <a:off x="4511366" y="2333012"/>
            <a:ext cx="3962940" cy="954107"/>
          </a:xfrm>
          <a:prstGeom prst="rect">
            <a:avLst/>
          </a:prstGeom>
          <a:noFill/>
        </p:spPr>
        <p:txBody>
          <a:bodyPr wrap="square" rtlCol="0">
            <a:spAutoFit/>
          </a:bodyPr>
          <a:lstStyle/>
          <a:p>
            <a:r>
              <a:rPr lang="de-DE" sz="1400" dirty="0">
                <a:latin typeface="Point Semi Bold" panose="00000700000000000000" pitchFamily="50" charset="0"/>
              </a:rPr>
              <a:t>Erhebung des DGB-Stadtverbands Karlsruhe</a:t>
            </a:r>
            <a:br>
              <a:rPr lang="de-DE" sz="1400" dirty="0">
                <a:latin typeface="Point Semi Bold" panose="00000700000000000000" pitchFamily="50" charset="0"/>
              </a:rPr>
            </a:br>
            <a:r>
              <a:rPr lang="de-DE" sz="1400" dirty="0">
                <a:latin typeface="Point Semi Bold" panose="00000700000000000000" pitchFamily="50" charset="0"/>
              </a:rPr>
              <a:t>im Rahmen der Kommunalwahl 2024</a:t>
            </a:r>
          </a:p>
          <a:p>
            <a:endParaRPr lang="de-DE" sz="1400" dirty="0">
              <a:latin typeface="Point Semi Bold" panose="00000700000000000000" pitchFamily="50" charset="0"/>
            </a:endParaRPr>
          </a:p>
          <a:p>
            <a:r>
              <a:rPr lang="de-DE" sz="1400" dirty="0">
                <a:latin typeface="Point Semi Bold" panose="00000700000000000000" pitchFamily="50" charset="0"/>
              </a:rPr>
              <a:t>April 2024</a:t>
            </a:r>
          </a:p>
        </p:txBody>
      </p:sp>
    </p:spTree>
    <p:extLst>
      <p:ext uri="{BB962C8B-B14F-4D97-AF65-F5344CB8AC3E}">
        <p14:creationId xmlns:p14="http://schemas.microsoft.com/office/powerpoint/2010/main" val="4054113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DA19B-C5F7-1FEB-A846-4E8C7CCC6FFB}"/>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241AE1DD-C9AC-1CA8-59AF-15D0D2F18FEB}"/>
              </a:ext>
            </a:extLst>
          </p:cNvPr>
          <p:cNvSpPr>
            <a:spLocks noGrp="1"/>
          </p:cNvSpPr>
          <p:nvPr>
            <p:ph type="sldNum" sz="quarter" idx="12"/>
          </p:nvPr>
        </p:nvSpPr>
        <p:spPr/>
        <p:txBody>
          <a:bodyPr/>
          <a:lstStyle/>
          <a:p>
            <a:fld id="{398F31F2-0239-6642-8212-393F89E1AC2E}" type="slidenum">
              <a:rPr lang="de-DE" smtClean="0"/>
              <a:pPr/>
              <a:t>9</a:t>
            </a:fld>
            <a:endParaRPr lang="de-DE" dirty="0"/>
          </a:p>
        </p:txBody>
      </p:sp>
      <p:sp>
        <p:nvSpPr>
          <p:cNvPr id="2" name="Titel 1">
            <a:extLst>
              <a:ext uri="{FF2B5EF4-FFF2-40B4-BE49-F238E27FC236}">
                <a16:creationId xmlns:a16="http://schemas.microsoft.com/office/drawing/2014/main" id="{3CE77FAC-D6DB-2EB2-F116-D33C7AB3FF3F}"/>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2: </a:t>
            </a:r>
            <a:br>
              <a:rPr lang="de-DE" sz="2400" dirty="0"/>
            </a:br>
            <a:r>
              <a:rPr lang="de-DE" sz="2200" dirty="0"/>
              <a:t>Das Angebot des Öffentlichen Nahverkehrs hat sich in den vergangenen fünf Jahren verbessert.</a:t>
            </a:r>
            <a:endParaRPr lang="de-DE" sz="2400" dirty="0">
              <a:solidFill>
                <a:srgbClr val="000000"/>
              </a:solidFill>
            </a:endParaRPr>
          </a:p>
        </p:txBody>
      </p:sp>
      <p:sp>
        <p:nvSpPr>
          <p:cNvPr id="10" name="Inhaltsplatzhalter 6">
            <a:extLst>
              <a:ext uri="{FF2B5EF4-FFF2-40B4-BE49-F238E27FC236}">
                <a16:creationId xmlns:a16="http://schemas.microsoft.com/office/drawing/2014/main" id="{4678EFFD-4738-3BC1-8AF4-FC96DF4EE126}"/>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Danach gefragt, ob sich das Angebot des Öffentlichen Nahverkehrs in den vergangenen fünf Jahren verbessert hat, lehnen 45 Prozent der Befragten diese Aussage (eher) ab.</a:t>
            </a:r>
          </a:p>
          <a:p>
            <a:pPr marL="271463" indent="-271463">
              <a:buFont typeface="Wingdings" panose="05000000000000000000" pitchFamily="2" charset="2"/>
              <a:buChar char="§"/>
            </a:pPr>
            <a:r>
              <a:rPr lang="de-DE" sz="1200" dirty="0">
                <a:latin typeface="DGB" panose="020B0406020204020204" pitchFamily="34" charset="0"/>
              </a:rPr>
              <a:t>Knapp ein Drittel (31 %) stimmt dieser Aussage (eher) zu.</a:t>
            </a:r>
          </a:p>
          <a:p>
            <a:pPr marL="271463" indent="-271463">
              <a:buFont typeface="Wingdings" panose="05000000000000000000" pitchFamily="2" charset="2"/>
              <a:buChar char="§"/>
            </a:pPr>
            <a:r>
              <a:rPr lang="de-DE" sz="1200" dirty="0">
                <a:latin typeface="DGB" panose="020B0406020204020204" pitchFamily="34" charset="0"/>
              </a:rPr>
              <a:t>Ein Viertel der Befragungsteilnehmenden (24 %) kann diese Aussage nicht bewerten.</a:t>
            </a:r>
          </a:p>
        </p:txBody>
      </p:sp>
      <p:graphicFrame>
        <p:nvGraphicFramePr>
          <p:cNvPr id="5" name="Inhaltsplatzhalter 4">
            <a:extLst>
              <a:ext uri="{FF2B5EF4-FFF2-40B4-BE49-F238E27FC236}">
                <a16:creationId xmlns:a16="http://schemas.microsoft.com/office/drawing/2014/main" id="{C1B2C98E-8FCD-9E8E-D1C2-F659CE00CB3C}"/>
              </a:ext>
            </a:extLst>
          </p:cNvPr>
          <p:cNvGraphicFramePr>
            <a:graphicFrameLocks noGrp="1"/>
          </p:cNvGraphicFramePr>
          <p:nvPr>
            <p:ph sz="quarter" idx="13"/>
            <p:extLst>
              <p:ext uri="{D42A27DB-BD31-4B8C-83A1-F6EECF244321}">
                <p14:modId xmlns:p14="http://schemas.microsoft.com/office/powerpoint/2010/main" val="2674272773"/>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873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6E3B1-BFA6-B2EA-4D71-59BB790D81F0}"/>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134EEB34-4D7C-AA66-8293-5D32C38040E6}"/>
              </a:ext>
            </a:extLst>
          </p:cNvPr>
          <p:cNvSpPr>
            <a:spLocks noGrp="1"/>
          </p:cNvSpPr>
          <p:nvPr>
            <p:ph type="sldNum" sz="quarter" idx="12"/>
          </p:nvPr>
        </p:nvSpPr>
        <p:spPr/>
        <p:txBody>
          <a:bodyPr/>
          <a:lstStyle/>
          <a:p>
            <a:fld id="{398F31F2-0239-6642-8212-393F89E1AC2E}" type="slidenum">
              <a:rPr lang="de-DE" smtClean="0"/>
              <a:pPr/>
              <a:t>10</a:t>
            </a:fld>
            <a:endParaRPr lang="de-DE" dirty="0"/>
          </a:p>
        </p:txBody>
      </p:sp>
      <p:sp>
        <p:nvSpPr>
          <p:cNvPr id="2" name="Titel 1">
            <a:extLst>
              <a:ext uri="{FF2B5EF4-FFF2-40B4-BE49-F238E27FC236}">
                <a16:creationId xmlns:a16="http://schemas.microsoft.com/office/drawing/2014/main" id="{43E614D0-E60E-E98B-E35F-9DBD238A80AE}"/>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3: </a:t>
            </a:r>
            <a:br>
              <a:rPr lang="de-DE" sz="2400" dirty="0"/>
            </a:br>
            <a:r>
              <a:rPr lang="de-DE" sz="2200" dirty="0"/>
              <a:t>Die Fahrradinfrastruktur (Radwege, Stellplätze, Sicherheit) hat sich in den vergangenen fünf Jahren verbessert.</a:t>
            </a:r>
            <a:endParaRPr lang="de-DE" sz="2400" dirty="0">
              <a:solidFill>
                <a:srgbClr val="000000"/>
              </a:solidFill>
            </a:endParaRPr>
          </a:p>
        </p:txBody>
      </p:sp>
      <p:sp>
        <p:nvSpPr>
          <p:cNvPr id="10" name="Inhaltsplatzhalter 6">
            <a:extLst>
              <a:ext uri="{FF2B5EF4-FFF2-40B4-BE49-F238E27FC236}">
                <a16:creationId xmlns:a16="http://schemas.microsoft.com/office/drawing/2014/main" id="{C2F062AD-0EBA-21CD-AE71-9930FB6A5A2B}"/>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Eine Verbesserung der Fahrradinfrastruktur – dies mit Blick auf Radwege, Abstellplätze und Sicherheit – in den vergangenen fünf Jahren sehen 46 Prozent der Befragungsteilnehmenden.</a:t>
            </a:r>
          </a:p>
          <a:p>
            <a:pPr marL="271463" indent="-271463">
              <a:buFont typeface="Wingdings" panose="05000000000000000000" pitchFamily="2" charset="2"/>
              <a:buChar char="§"/>
            </a:pPr>
            <a:r>
              <a:rPr lang="de-DE" sz="1200" dirty="0">
                <a:latin typeface="DGB" panose="020B0406020204020204" pitchFamily="34" charset="0"/>
              </a:rPr>
              <a:t>Ein Viertel (26 %) lehnt diese Aussage (eher) ab.</a:t>
            </a:r>
          </a:p>
          <a:p>
            <a:pPr marL="271463" indent="-271463">
              <a:buFont typeface="Wingdings" panose="05000000000000000000" pitchFamily="2" charset="2"/>
              <a:buChar char="§"/>
            </a:pPr>
            <a:r>
              <a:rPr lang="de-DE" sz="1200" dirty="0">
                <a:latin typeface="DGB" panose="020B0406020204020204" pitchFamily="34" charset="0"/>
              </a:rPr>
              <a:t>Etwas mehr als ein Viertel der Befragten (28 %) kann diese Aussage nicht bewerten.</a:t>
            </a:r>
          </a:p>
        </p:txBody>
      </p:sp>
      <p:graphicFrame>
        <p:nvGraphicFramePr>
          <p:cNvPr id="7" name="Inhaltsplatzhalter 6">
            <a:extLst>
              <a:ext uri="{FF2B5EF4-FFF2-40B4-BE49-F238E27FC236}">
                <a16:creationId xmlns:a16="http://schemas.microsoft.com/office/drawing/2014/main" id="{0AFD9563-3CDD-BA90-30F3-2F2C5449F150}"/>
              </a:ext>
            </a:extLst>
          </p:cNvPr>
          <p:cNvGraphicFramePr>
            <a:graphicFrameLocks noGrp="1"/>
          </p:cNvGraphicFramePr>
          <p:nvPr>
            <p:ph sz="quarter" idx="13"/>
            <p:extLst>
              <p:ext uri="{D42A27DB-BD31-4B8C-83A1-F6EECF244321}">
                <p14:modId xmlns:p14="http://schemas.microsoft.com/office/powerpoint/2010/main" val="3426263862"/>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6437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2C6CE-0E3A-2333-31DF-46BF6E1CC873}"/>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9D9814BE-5B75-CDC7-F90C-D12B05FB21D2}"/>
              </a:ext>
            </a:extLst>
          </p:cNvPr>
          <p:cNvSpPr>
            <a:spLocks noGrp="1"/>
          </p:cNvSpPr>
          <p:nvPr>
            <p:ph type="sldNum" sz="quarter" idx="12"/>
          </p:nvPr>
        </p:nvSpPr>
        <p:spPr/>
        <p:txBody>
          <a:bodyPr/>
          <a:lstStyle/>
          <a:p>
            <a:fld id="{398F31F2-0239-6642-8212-393F89E1AC2E}" type="slidenum">
              <a:rPr lang="de-DE" smtClean="0"/>
              <a:pPr/>
              <a:t>11</a:t>
            </a:fld>
            <a:endParaRPr lang="de-DE" dirty="0"/>
          </a:p>
        </p:txBody>
      </p:sp>
      <p:sp>
        <p:nvSpPr>
          <p:cNvPr id="2" name="Titel 1">
            <a:extLst>
              <a:ext uri="{FF2B5EF4-FFF2-40B4-BE49-F238E27FC236}">
                <a16:creationId xmlns:a16="http://schemas.microsoft.com/office/drawing/2014/main" id="{921DB8F8-A2EB-9045-1011-D09979C52B91}"/>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4: </a:t>
            </a:r>
            <a:br>
              <a:rPr lang="de-DE" sz="2400" dirty="0"/>
            </a:br>
            <a:r>
              <a:rPr lang="de-DE" sz="2200" dirty="0"/>
              <a:t>Der Ausbau der Elektroladeinfrastruktur schreitet voran.</a:t>
            </a:r>
            <a:endParaRPr lang="de-DE" sz="2400" dirty="0">
              <a:solidFill>
                <a:srgbClr val="000000"/>
              </a:solidFill>
            </a:endParaRPr>
          </a:p>
        </p:txBody>
      </p:sp>
      <p:sp>
        <p:nvSpPr>
          <p:cNvPr id="10" name="Inhaltsplatzhalter 6">
            <a:extLst>
              <a:ext uri="{FF2B5EF4-FFF2-40B4-BE49-F238E27FC236}">
                <a16:creationId xmlns:a16="http://schemas.microsoft.com/office/drawing/2014/main" id="{FF826F46-2E7B-4ADA-E045-8EAA4E1B09B8}"/>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Die Aussage, ob der Ausbau der Elektrolade-infrastruktur voranschreitet, können 44 Prozent nicht bewerten.</a:t>
            </a:r>
            <a:br>
              <a:rPr lang="de-DE" sz="1200" dirty="0">
                <a:latin typeface="DGB" panose="020B0406020204020204" pitchFamily="34" charset="0"/>
              </a:rPr>
            </a:br>
            <a:r>
              <a:rPr lang="de-DE" sz="1200" dirty="0">
                <a:latin typeface="DGB" panose="020B0406020204020204" pitchFamily="34" charset="0"/>
              </a:rPr>
              <a:t>Auch dies weist darauf hin, dass in diesem Themenfeld zu wenig Informationen geteilt werden bzw., dass dieses Thema für den Großteil der Befragten (noch) nicht von Relevanz ist.</a:t>
            </a:r>
          </a:p>
          <a:p>
            <a:pPr marL="271463" indent="-271463">
              <a:buFont typeface="Wingdings" panose="05000000000000000000" pitchFamily="2" charset="2"/>
              <a:buChar char="§"/>
            </a:pPr>
            <a:r>
              <a:rPr lang="de-DE" sz="1200" dirty="0">
                <a:latin typeface="DGB" panose="020B0406020204020204" pitchFamily="34" charset="0"/>
              </a:rPr>
              <a:t>Dieses Aussage stimmen knapp ein Drittel (29 %) (eher) nicht zu.</a:t>
            </a:r>
          </a:p>
          <a:p>
            <a:pPr marL="271463" indent="-271463">
              <a:buFont typeface="Wingdings" panose="05000000000000000000" pitchFamily="2" charset="2"/>
              <a:buChar char="§"/>
            </a:pPr>
            <a:r>
              <a:rPr lang="de-DE" sz="1200" dirty="0">
                <a:latin typeface="DGB" panose="020B0406020204020204" pitchFamily="34" charset="0"/>
              </a:rPr>
              <a:t>Ähnlich viele Befragte (27 %) stimmen der Aussage wiederum (eher) zu.</a:t>
            </a:r>
          </a:p>
        </p:txBody>
      </p:sp>
      <p:graphicFrame>
        <p:nvGraphicFramePr>
          <p:cNvPr id="8" name="Inhaltsplatzhalter 7">
            <a:extLst>
              <a:ext uri="{FF2B5EF4-FFF2-40B4-BE49-F238E27FC236}">
                <a16:creationId xmlns:a16="http://schemas.microsoft.com/office/drawing/2014/main" id="{19F48D04-0F15-E3F4-E833-1D753E2E783F}"/>
              </a:ext>
            </a:extLst>
          </p:cNvPr>
          <p:cNvGraphicFramePr>
            <a:graphicFrameLocks noGrp="1"/>
          </p:cNvGraphicFramePr>
          <p:nvPr>
            <p:ph sz="quarter" idx="13"/>
            <p:extLst>
              <p:ext uri="{D42A27DB-BD31-4B8C-83A1-F6EECF244321}">
                <p14:modId xmlns:p14="http://schemas.microsoft.com/office/powerpoint/2010/main" val="1529773537"/>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381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C744D-4E7E-3B10-1DAF-A5C34835A7EF}"/>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60A4E0A0-4EAD-E85B-C282-3BE0A86B8650}"/>
              </a:ext>
            </a:extLst>
          </p:cNvPr>
          <p:cNvSpPr>
            <a:spLocks noGrp="1"/>
          </p:cNvSpPr>
          <p:nvPr>
            <p:ph type="sldNum" sz="quarter" idx="12"/>
          </p:nvPr>
        </p:nvSpPr>
        <p:spPr/>
        <p:txBody>
          <a:bodyPr/>
          <a:lstStyle/>
          <a:p>
            <a:fld id="{398F31F2-0239-6642-8212-393F89E1AC2E}" type="slidenum">
              <a:rPr lang="de-DE" smtClean="0"/>
              <a:pPr/>
              <a:t>12</a:t>
            </a:fld>
            <a:endParaRPr lang="de-DE" dirty="0"/>
          </a:p>
        </p:txBody>
      </p:sp>
      <p:sp>
        <p:nvSpPr>
          <p:cNvPr id="2" name="Titel 1">
            <a:extLst>
              <a:ext uri="{FF2B5EF4-FFF2-40B4-BE49-F238E27FC236}">
                <a16:creationId xmlns:a16="http://schemas.microsoft.com/office/drawing/2014/main" id="{940C34A3-E092-5709-7C65-0F48EA7AB1EE}"/>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5: </a:t>
            </a:r>
            <a:br>
              <a:rPr lang="de-DE" sz="2400" dirty="0"/>
            </a:br>
            <a:r>
              <a:rPr lang="de-DE" sz="2200" dirty="0"/>
              <a:t>Das 2017 gestartete Projekt "</a:t>
            </a:r>
            <a:r>
              <a:rPr lang="de-DE" sz="2200" dirty="0" err="1"/>
              <a:t>regiomove</a:t>
            </a:r>
            <a:r>
              <a:rPr lang="de-DE" sz="2200" dirty="0"/>
              <a:t>" hat die individuellen Mobilitätsangebote verbessert.</a:t>
            </a:r>
            <a:endParaRPr lang="de-DE" sz="2400" dirty="0">
              <a:solidFill>
                <a:srgbClr val="000000"/>
              </a:solidFill>
            </a:endParaRPr>
          </a:p>
        </p:txBody>
      </p:sp>
      <p:sp>
        <p:nvSpPr>
          <p:cNvPr id="10" name="Inhaltsplatzhalter 6">
            <a:extLst>
              <a:ext uri="{FF2B5EF4-FFF2-40B4-BE49-F238E27FC236}">
                <a16:creationId xmlns:a16="http://schemas.microsoft.com/office/drawing/2014/main" id="{5CCE838E-CABB-AE84-A191-F0CE5B254279}"/>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a:t>
            </a:r>
            <a:r>
              <a:rPr lang="de-DE" sz="1200" dirty="0" err="1">
                <a:latin typeface="DGB" panose="020B0406020204020204" pitchFamily="34" charset="0"/>
              </a:rPr>
              <a:t>Regionmove</a:t>
            </a:r>
            <a:r>
              <a:rPr lang="de-DE" sz="1200" dirty="0">
                <a:latin typeface="DGB" panose="020B0406020204020204" pitchFamily="34" charset="0"/>
              </a:rPr>
              <a:t>“ war als ein Projekt unter der Leitung des Karlsruher Verkehrsverbunds (KVV) gestartet, um in einer App sowohl klassische Nahverkehrsmittel als auch Sharing-Angebote wie </a:t>
            </a:r>
            <a:r>
              <a:rPr lang="de-DE" sz="1200" dirty="0" err="1">
                <a:latin typeface="DGB" panose="020B0406020204020204" pitchFamily="34" charset="0"/>
              </a:rPr>
              <a:t>kvv.nextbike</a:t>
            </a:r>
            <a:r>
              <a:rPr lang="de-DE" sz="1200" dirty="0">
                <a:latin typeface="DGB" panose="020B0406020204020204" pitchFamily="34" charset="0"/>
              </a:rPr>
              <a:t> und Stadtmobil zu bündeln. Insgesamt werden 10 verschiedene Verkehrsmittel geführt, um ans gewünschte Ziel zu kommen.</a:t>
            </a:r>
          </a:p>
          <a:p>
            <a:pPr marL="271463" indent="-271463">
              <a:buFont typeface="Wingdings" panose="05000000000000000000" pitchFamily="2" charset="2"/>
              <a:buChar char="§"/>
            </a:pPr>
            <a:r>
              <a:rPr lang="de-DE" sz="1200" dirty="0">
                <a:latin typeface="DGB" panose="020B0406020204020204" pitchFamily="34" charset="0"/>
              </a:rPr>
              <a:t>Unsere Befragung zeigt, dass überhaupt nur ein Drittel der Teilnehmenden (32 %) eine Einschätzung zu dieser Mobilitätsaussage machen kann.</a:t>
            </a:r>
          </a:p>
          <a:p>
            <a:pPr marL="271463" indent="-271463">
              <a:buFont typeface="Wingdings" panose="05000000000000000000" pitchFamily="2" charset="2"/>
              <a:buChar char="§"/>
            </a:pPr>
            <a:r>
              <a:rPr lang="de-DE" sz="1200" dirty="0">
                <a:latin typeface="DGB" panose="020B0406020204020204" pitchFamily="34" charset="0"/>
              </a:rPr>
              <a:t>Davon stimmt wiederum die Mehrheit (20 %) der Aussage (eher) nicht zu, dass die individuellen Mobilitätsangebote verbessert wurden.</a:t>
            </a:r>
          </a:p>
          <a:p>
            <a:pPr marL="271463" indent="-271463">
              <a:buFont typeface="Wingdings" panose="05000000000000000000" pitchFamily="2" charset="2"/>
              <a:buChar char="§"/>
            </a:pPr>
            <a:r>
              <a:rPr lang="de-DE" sz="1200" dirty="0">
                <a:latin typeface="DGB" panose="020B0406020204020204" pitchFamily="34" charset="0"/>
              </a:rPr>
              <a:t>Nur 12 Prozent stimmen (eher) zu, dass dieses Vorhaben zu einer Verbesserung geführt hat.</a:t>
            </a:r>
          </a:p>
        </p:txBody>
      </p:sp>
      <p:graphicFrame>
        <p:nvGraphicFramePr>
          <p:cNvPr id="5" name="Inhaltsplatzhalter 4">
            <a:extLst>
              <a:ext uri="{FF2B5EF4-FFF2-40B4-BE49-F238E27FC236}">
                <a16:creationId xmlns:a16="http://schemas.microsoft.com/office/drawing/2014/main" id="{68BE348C-47E5-2DA1-A890-F5CE28B7335F}"/>
              </a:ext>
            </a:extLst>
          </p:cNvPr>
          <p:cNvGraphicFramePr>
            <a:graphicFrameLocks noGrp="1"/>
          </p:cNvGraphicFramePr>
          <p:nvPr>
            <p:ph sz="quarter" idx="13"/>
            <p:extLst>
              <p:ext uri="{D42A27DB-BD31-4B8C-83A1-F6EECF244321}">
                <p14:modId xmlns:p14="http://schemas.microsoft.com/office/powerpoint/2010/main" val="2870794319"/>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0953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0141A-FD81-C496-C071-6E39C2A86D5D}"/>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0819A5B5-7919-4BAC-244F-508DB66875C6}"/>
              </a:ext>
            </a:extLst>
          </p:cNvPr>
          <p:cNvSpPr>
            <a:spLocks noGrp="1"/>
          </p:cNvSpPr>
          <p:nvPr>
            <p:ph type="sldNum" sz="quarter" idx="12"/>
          </p:nvPr>
        </p:nvSpPr>
        <p:spPr/>
        <p:txBody>
          <a:bodyPr/>
          <a:lstStyle/>
          <a:p>
            <a:fld id="{398F31F2-0239-6642-8212-393F89E1AC2E}" type="slidenum">
              <a:rPr lang="de-DE" smtClean="0"/>
              <a:pPr/>
              <a:t>13</a:t>
            </a:fld>
            <a:endParaRPr lang="de-DE" dirty="0"/>
          </a:p>
        </p:txBody>
      </p:sp>
      <p:sp>
        <p:nvSpPr>
          <p:cNvPr id="2" name="Titel 1">
            <a:extLst>
              <a:ext uri="{FF2B5EF4-FFF2-40B4-BE49-F238E27FC236}">
                <a16:creationId xmlns:a16="http://schemas.microsoft.com/office/drawing/2014/main" id="{615E009D-3AD9-4F26-1550-BA65A0A72B46}"/>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6: </a:t>
            </a:r>
            <a:br>
              <a:rPr lang="de-DE" sz="2400" dirty="0"/>
            </a:br>
            <a:r>
              <a:rPr lang="de-DE" sz="2000" dirty="0"/>
              <a:t>Der </a:t>
            </a:r>
            <a:r>
              <a:rPr lang="de-DE" sz="2000" dirty="0" err="1"/>
              <a:t>öffentl</a:t>
            </a:r>
            <a:r>
              <a:rPr lang="de-DE" sz="2000" dirty="0"/>
              <a:t>. Fahrradverleih in Ka (</a:t>
            </a:r>
            <a:r>
              <a:rPr lang="de-DE" sz="2000" dirty="0" err="1"/>
              <a:t>KVV.nextbike</a:t>
            </a:r>
            <a:r>
              <a:rPr lang="de-DE" sz="2000" dirty="0"/>
              <a:t>) ist ideal, um die letzte Meile zwischen Zuhause/Arbeitsstätte und Haltestelle zu radeln.</a:t>
            </a:r>
            <a:endParaRPr lang="de-DE" sz="2400" dirty="0">
              <a:solidFill>
                <a:srgbClr val="000000"/>
              </a:solidFill>
            </a:endParaRPr>
          </a:p>
        </p:txBody>
      </p:sp>
      <p:sp>
        <p:nvSpPr>
          <p:cNvPr id="10" name="Inhaltsplatzhalter 6">
            <a:extLst>
              <a:ext uri="{FF2B5EF4-FFF2-40B4-BE49-F238E27FC236}">
                <a16:creationId xmlns:a16="http://schemas.microsoft.com/office/drawing/2014/main" id="{46674616-04F1-B778-E928-4DD894CF8B5B}"/>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Gezielt nach dem öffentlichen Fahrradverleih des Karlsruher Verkehrsverbunds (</a:t>
            </a:r>
            <a:r>
              <a:rPr lang="de-DE" sz="1200" dirty="0" err="1">
                <a:latin typeface="DGB" panose="020B0406020204020204" pitchFamily="34" charset="0"/>
              </a:rPr>
              <a:t>KVV.nextbike</a:t>
            </a:r>
            <a:r>
              <a:rPr lang="de-DE" sz="1200" dirty="0">
                <a:latin typeface="DGB" panose="020B0406020204020204" pitchFamily="34" charset="0"/>
              </a:rPr>
              <a:t>) gefragt, wird ebenfalls deutlich, dass nahezu zwei Drittel (63 %) keine Aussage dazu treffen können.</a:t>
            </a:r>
          </a:p>
          <a:p>
            <a:pPr marL="271463" indent="-271463">
              <a:buFont typeface="Wingdings" panose="05000000000000000000" pitchFamily="2" charset="2"/>
              <a:buChar char="§"/>
            </a:pPr>
            <a:r>
              <a:rPr lang="de-DE" sz="1200" dirty="0">
                <a:latin typeface="DGB" panose="020B0406020204020204" pitchFamily="34" charset="0"/>
              </a:rPr>
              <a:t>Etwas mehr als ein Fünftel der Befragten (22 %) lehnt die Aussage (eher) ab, dass der </a:t>
            </a:r>
            <a:r>
              <a:rPr lang="de-DE" sz="1200" dirty="0" err="1">
                <a:latin typeface="DGB" panose="020B0406020204020204" pitchFamily="34" charset="0"/>
              </a:rPr>
              <a:t>öffentl</a:t>
            </a:r>
            <a:r>
              <a:rPr lang="de-DE" sz="1200" dirty="0">
                <a:latin typeface="DGB" panose="020B0406020204020204" pitchFamily="34" charset="0"/>
              </a:rPr>
              <a:t>. Fahrradverleih ideal ist, um die letzte Meile zu radeln.</a:t>
            </a:r>
          </a:p>
          <a:p>
            <a:pPr marL="271463" indent="-271463">
              <a:buFont typeface="Wingdings" panose="05000000000000000000" pitchFamily="2" charset="2"/>
              <a:buChar char="§"/>
            </a:pPr>
            <a:r>
              <a:rPr lang="de-DE" sz="1200" dirty="0">
                <a:latin typeface="DGB" panose="020B0406020204020204" pitchFamily="34" charset="0"/>
              </a:rPr>
              <a:t>Nur 15 Prozent der Teilnehmenden stimmt dieser Aussage (eher) zu.</a:t>
            </a:r>
          </a:p>
        </p:txBody>
      </p:sp>
      <p:graphicFrame>
        <p:nvGraphicFramePr>
          <p:cNvPr id="5" name="Inhaltsplatzhalter 4">
            <a:extLst>
              <a:ext uri="{FF2B5EF4-FFF2-40B4-BE49-F238E27FC236}">
                <a16:creationId xmlns:a16="http://schemas.microsoft.com/office/drawing/2014/main" id="{50B3C1ED-CE7B-4B24-8C83-32996536AA95}"/>
              </a:ext>
            </a:extLst>
          </p:cNvPr>
          <p:cNvGraphicFramePr>
            <a:graphicFrameLocks noGrp="1"/>
          </p:cNvGraphicFramePr>
          <p:nvPr>
            <p:ph sz="quarter" idx="13"/>
            <p:extLst>
              <p:ext uri="{D42A27DB-BD31-4B8C-83A1-F6EECF244321}">
                <p14:modId xmlns:p14="http://schemas.microsoft.com/office/powerpoint/2010/main" val="1494396225"/>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7304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a:extLst>
            <a:ext uri="{FF2B5EF4-FFF2-40B4-BE49-F238E27FC236}">
              <a16:creationId xmlns:a16="http://schemas.microsoft.com/office/drawing/2014/main" id="{99F227F8-7FCA-44ED-8E08-29B3A9FF7FB0}"/>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98FDEA7-752D-6EB8-0635-0A4D2083A27F}"/>
              </a:ext>
            </a:extLst>
          </p:cNvPr>
          <p:cNvSpPr>
            <a:spLocks noGrp="1"/>
          </p:cNvSpPr>
          <p:nvPr>
            <p:ph type="sldNum" sz="quarter" idx="12"/>
          </p:nvPr>
        </p:nvSpPr>
        <p:spPr/>
        <p:txBody>
          <a:bodyPr/>
          <a:lstStyle/>
          <a:p>
            <a:fld id="{398F31F2-0239-6642-8212-393F89E1AC2E}" type="slidenum">
              <a:rPr lang="de-DE" smtClean="0"/>
              <a:pPr/>
              <a:t>14</a:t>
            </a:fld>
            <a:endParaRPr lang="de-DE" dirty="0"/>
          </a:p>
        </p:txBody>
      </p:sp>
      <p:sp>
        <p:nvSpPr>
          <p:cNvPr id="3" name="Titel 2">
            <a:extLst>
              <a:ext uri="{FF2B5EF4-FFF2-40B4-BE49-F238E27FC236}">
                <a16:creationId xmlns:a16="http://schemas.microsoft.com/office/drawing/2014/main" id="{9A7FC035-A103-22B4-07E7-98C8EAC03EE5}"/>
              </a:ext>
            </a:extLst>
          </p:cNvPr>
          <p:cNvSpPr>
            <a:spLocks noGrp="1"/>
          </p:cNvSpPr>
          <p:nvPr>
            <p:ph type="title"/>
          </p:nvPr>
        </p:nvSpPr>
        <p:spPr>
          <a:noFill/>
        </p:spPr>
        <p:txBody>
          <a:bodyPr>
            <a:noAutofit/>
          </a:bodyPr>
          <a:lstStyle/>
          <a:p>
            <a:r>
              <a:rPr lang="de-DE" sz="4000" b="0" dirty="0"/>
              <a:t>Die Ergebnisse</a:t>
            </a:r>
          </a:p>
        </p:txBody>
      </p:sp>
      <p:pic>
        <p:nvPicPr>
          <p:cNvPr id="5" name="Bild 14">
            <a:extLst>
              <a:ext uri="{FF2B5EF4-FFF2-40B4-BE49-F238E27FC236}">
                <a16:creationId xmlns:a16="http://schemas.microsoft.com/office/drawing/2014/main" id="{C110E719-804C-554F-28A8-4E76761AD10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0592" y="3408722"/>
            <a:ext cx="738073" cy="738073"/>
          </a:xfrm>
          <a:prstGeom prst="rect">
            <a:avLst/>
          </a:prstGeom>
        </p:spPr>
      </p:pic>
      <p:pic>
        <p:nvPicPr>
          <p:cNvPr id="6" name="Bild 28">
            <a:extLst>
              <a:ext uri="{FF2B5EF4-FFF2-40B4-BE49-F238E27FC236}">
                <a16:creationId xmlns:a16="http://schemas.microsoft.com/office/drawing/2014/main" id="{1BE28FF8-4810-937B-2B97-03CDA5D1C16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98416" y="3790206"/>
            <a:ext cx="738073" cy="738073"/>
          </a:xfrm>
          <a:prstGeom prst="rect">
            <a:avLst/>
          </a:prstGeom>
        </p:spPr>
      </p:pic>
      <p:pic>
        <p:nvPicPr>
          <p:cNvPr id="7" name="Bild 30">
            <a:extLst>
              <a:ext uri="{FF2B5EF4-FFF2-40B4-BE49-F238E27FC236}">
                <a16:creationId xmlns:a16="http://schemas.microsoft.com/office/drawing/2014/main" id="{9E25291A-55EB-E414-A76C-476A3456B38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44314" y="1360733"/>
            <a:ext cx="738073" cy="738073"/>
          </a:xfrm>
          <a:prstGeom prst="rect">
            <a:avLst/>
          </a:prstGeom>
        </p:spPr>
      </p:pic>
      <p:pic>
        <p:nvPicPr>
          <p:cNvPr id="8" name="Bild 37">
            <a:extLst>
              <a:ext uri="{FF2B5EF4-FFF2-40B4-BE49-F238E27FC236}">
                <a16:creationId xmlns:a16="http://schemas.microsoft.com/office/drawing/2014/main" id="{639E407B-7C8D-5618-0F32-0647C77E20C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36520" y="3052132"/>
            <a:ext cx="738073" cy="738073"/>
          </a:xfrm>
          <a:prstGeom prst="rect">
            <a:avLst/>
          </a:prstGeom>
        </p:spPr>
      </p:pic>
      <p:pic>
        <p:nvPicPr>
          <p:cNvPr id="9" name="Bild 41">
            <a:extLst>
              <a:ext uri="{FF2B5EF4-FFF2-40B4-BE49-F238E27FC236}">
                <a16:creationId xmlns:a16="http://schemas.microsoft.com/office/drawing/2014/main" id="{D04305F4-C23B-BBE2-2F2C-96EF17C5B9E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79695" y="2842482"/>
            <a:ext cx="738071" cy="738071"/>
          </a:xfrm>
          <a:prstGeom prst="rect">
            <a:avLst/>
          </a:prstGeom>
        </p:spPr>
      </p:pic>
      <p:pic>
        <p:nvPicPr>
          <p:cNvPr id="10" name="Bild 44">
            <a:extLst>
              <a:ext uri="{FF2B5EF4-FFF2-40B4-BE49-F238E27FC236}">
                <a16:creationId xmlns:a16="http://schemas.microsoft.com/office/drawing/2014/main" id="{52910915-3E47-5F4F-D9D9-A22F91A6DBF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69720" y="3876757"/>
            <a:ext cx="738071" cy="738071"/>
          </a:xfrm>
          <a:prstGeom prst="rect">
            <a:avLst/>
          </a:prstGeom>
        </p:spPr>
      </p:pic>
      <p:pic>
        <p:nvPicPr>
          <p:cNvPr id="11" name="Bild 47">
            <a:extLst>
              <a:ext uri="{FF2B5EF4-FFF2-40B4-BE49-F238E27FC236}">
                <a16:creationId xmlns:a16="http://schemas.microsoft.com/office/drawing/2014/main" id="{4653236E-8990-C7BA-57BB-7BAC2F127AC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88796" y="3052133"/>
            <a:ext cx="738073" cy="738073"/>
          </a:xfrm>
          <a:prstGeom prst="rect">
            <a:avLst/>
          </a:prstGeom>
        </p:spPr>
      </p:pic>
      <p:pic>
        <p:nvPicPr>
          <p:cNvPr id="12" name="Bild 14">
            <a:extLst>
              <a:ext uri="{FF2B5EF4-FFF2-40B4-BE49-F238E27FC236}">
                <a16:creationId xmlns:a16="http://schemas.microsoft.com/office/drawing/2014/main" id="{96623616-705C-D2A4-6159-1C5092B11464}"/>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623233" y="1716372"/>
            <a:ext cx="738071" cy="738071"/>
          </a:xfrm>
          <a:prstGeom prst="rect">
            <a:avLst/>
          </a:prstGeom>
        </p:spPr>
      </p:pic>
      <p:pic>
        <p:nvPicPr>
          <p:cNvPr id="13" name="Bild 28">
            <a:extLst>
              <a:ext uri="{FF2B5EF4-FFF2-40B4-BE49-F238E27FC236}">
                <a16:creationId xmlns:a16="http://schemas.microsoft.com/office/drawing/2014/main" id="{D5140BEC-D65A-DF08-6F15-FD0A8298EF6E}"/>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89018" y="2506971"/>
            <a:ext cx="738071" cy="738071"/>
          </a:xfrm>
          <a:prstGeom prst="rect">
            <a:avLst/>
          </a:prstGeom>
        </p:spPr>
      </p:pic>
      <p:pic>
        <p:nvPicPr>
          <p:cNvPr id="14" name="Bild 30">
            <a:extLst>
              <a:ext uri="{FF2B5EF4-FFF2-40B4-BE49-F238E27FC236}">
                <a16:creationId xmlns:a16="http://schemas.microsoft.com/office/drawing/2014/main" id="{56F80B20-FC1F-D79D-73D3-B090769111F1}"/>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294454" y="1107532"/>
            <a:ext cx="738071" cy="738071"/>
          </a:xfrm>
          <a:prstGeom prst="rect">
            <a:avLst/>
          </a:prstGeom>
        </p:spPr>
      </p:pic>
      <p:pic>
        <p:nvPicPr>
          <p:cNvPr id="15" name="Bild 37">
            <a:extLst>
              <a:ext uri="{FF2B5EF4-FFF2-40B4-BE49-F238E27FC236}">
                <a16:creationId xmlns:a16="http://schemas.microsoft.com/office/drawing/2014/main" id="{D2F4A798-BB7E-A515-8A82-3DF214521DE1}"/>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86189" y="2412951"/>
            <a:ext cx="738071" cy="738071"/>
          </a:xfrm>
          <a:prstGeom prst="rect">
            <a:avLst/>
          </a:prstGeom>
        </p:spPr>
      </p:pic>
      <p:pic>
        <p:nvPicPr>
          <p:cNvPr id="16" name="Bild 41">
            <a:extLst>
              <a:ext uri="{FF2B5EF4-FFF2-40B4-BE49-F238E27FC236}">
                <a16:creationId xmlns:a16="http://schemas.microsoft.com/office/drawing/2014/main" id="{FD404992-3897-B6B4-ABA3-D91A950DFADB}"/>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879154" y="2159791"/>
            <a:ext cx="738071" cy="738071"/>
          </a:xfrm>
          <a:prstGeom prst="rect">
            <a:avLst/>
          </a:prstGeom>
        </p:spPr>
      </p:pic>
      <p:pic>
        <p:nvPicPr>
          <p:cNvPr id="17" name="Bild 44">
            <a:extLst>
              <a:ext uri="{FF2B5EF4-FFF2-40B4-BE49-F238E27FC236}">
                <a16:creationId xmlns:a16="http://schemas.microsoft.com/office/drawing/2014/main" id="{D7DC75ED-F344-FBBA-1344-68C84109770E}"/>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144315" y="3696920"/>
            <a:ext cx="738073" cy="738073"/>
          </a:xfrm>
          <a:prstGeom prst="rect">
            <a:avLst/>
          </a:prstGeom>
        </p:spPr>
      </p:pic>
      <p:pic>
        <p:nvPicPr>
          <p:cNvPr id="18" name="Bild 47">
            <a:extLst>
              <a:ext uri="{FF2B5EF4-FFF2-40B4-BE49-F238E27FC236}">
                <a16:creationId xmlns:a16="http://schemas.microsoft.com/office/drawing/2014/main" id="{77A54529-23E9-5F30-3B15-DBFC9B6F8B54}"/>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39629" y="2100133"/>
            <a:ext cx="738071" cy="738071"/>
          </a:xfrm>
          <a:prstGeom prst="rect">
            <a:avLst/>
          </a:prstGeom>
        </p:spPr>
      </p:pic>
      <p:sp>
        <p:nvSpPr>
          <p:cNvPr id="4" name="Titel 2">
            <a:extLst>
              <a:ext uri="{FF2B5EF4-FFF2-40B4-BE49-F238E27FC236}">
                <a16:creationId xmlns:a16="http://schemas.microsoft.com/office/drawing/2014/main" id="{88A73B55-3B77-6686-E18E-FD09038BB433}"/>
              </a:ext>
            </a:extLst>
          </p:cNvPr>
          <p:cNvSpPr txBox="1">
            <a:spLocks/>
          </p:cNvSpPr>
          <p:nvPr/>
        </p:nvSpPr>
        <p:spPr>
          <a:xfrm>
            <a:off x="457200" y="1371973"/>
            <a:ext cx="3887708" cy="611620"/>
          </a:xfrm>
          <a:prstGeom prst="rect">
            <a:avLst/>
          </a:prstGeom>
          <a:noFill/>
        </p:spPr>
        <p:txBody>
          <a:bodyPr vert="horz" lIns="0" tIns="0" rIns="0" bIns="0" rtlCol="0" anchor="t" anchorCtr="0">
            <a:noAutofit/>
          </a:bodyPr>
          <a:lstStyle>
            <a:lvl1pPr algn="l" defTabSz="457337" rtl="0" eaLnBrk="1" latinLnBrk="0" hangingPunct="1">
              <a:spcBef>
                <a:spcPct val="0"/>
              </a:spcBef>
              <a:buNone/>
              <a:defRPr sz="2801" b="1" i="0" kern="1200" cap="all">
                <a:solidFill>
                  <a:schemeClr val="tx1"/>
                </a:solidFill>
                <a:latin typeface="Point Extra Bold" pitchFamily="2" charset="77"/>
                <a:ea typeface="+mj-ea"/>
                <a:cs typeface="Point Extra Bold"/>
              </a:defRPr>
            </a:lvl1pPr>
          </a:lstStyle>
          <a:p>
            <a:r>
              <a:rPr lang="de-DE" sz="2400" b="0" cap="none" dirty="0"/>
              <a:t>Die Zukunft des</a:t>
            </a:r>
            <a:br>
              <a:rPr lang="de-DE" sz="2400" b="0" cap="none" dirty="0"/>
            </a:br>
            <a:r>
              <a:rPr lang="de-DE" sz="2400" b="0" cap="none" dirty="0"/>
              <a:t>(betrieblichen) Mobilitäts-managements</a:t>
            </a:r>
          </a:p>
        </p:txBody>
      </p:sp>
    </p:spTree>
    <p:extLst>
      <p:ext uri="{BB962C8B-B14F-4D97-AF65-F5344CB8AC3E}">
        <p14:creationId xmlns:p14="http://schemas.microsoft.com/office/powerpoint/2010/main" val="2066236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9DBB5-5CEB-DBCE-8BE5-705EC626620B}"/>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3F68B1E9-EEF3-E1F3-704F-DC98B63469B2}"/>
              </a:ext>
            </a:extLst>
          </p:cNvPr>
          <p:cNvSpPr>
            <a:spLocks noGrp="1"/>
          </p:cNvSpPr>
          <p:nvPr>
            <p:ph type="sldNum" sz="quarter" idx="12"/>
          </p:nvPr>
        </p:nvSpPr>
        <p:spPr/>
        <p:txBody>
          <a:bodyPr/>
          <a:lstStyle/>
          <a:p>
            <a:fld id="{398F31F2-0239-6642-8212-393F89E1AC2E}" type="slidenum">
              <a:rPr lang="de-DE" smtClean="0"/>
              <a:pPr/>
              <a:t>15</a:t>
            </a:fld>
            <a:endParaRPr lang="de-DE" dirty="0"/>
          </a:p>
        </p:txBody>
      </p:sp>
      <p:sp>
        <p:nvSpPr>
          <p:cNvPr id="2" name="Titel 1">
            <a:extLst>
              <a:ext uri="{FF2B5EF4-FFF2-40B4-BE49-F238E27FC236}">
                <a16:creationId xmlns:a16="http://schemas.microsoft.com/office/drawing/2014/main" id="{876BFE43-9F3E-D666-7F6E-4C3BFFDFCAAF}"/>
              </a:ext>
            </a:extLst>
          </p:cNvPr>
          <p:cNvSpPr>
            <a:spLocks noGrp="1"/>
          </p:cNvSpPr>
          <p:nvPr>
            <p:ph type="title"/>
          </p:nvPr>
        </p:nvSpPr>
        <p:spPr>
          <a:xfrm>
            <a:off x="457200" y="307104"/>
            <a:ext cx="7808686" cy="382108"/>
          </a:xfrm>
        </p:spPr>
        <p:txBody>
          <a:bodyPr>
            <a:noAutofit/>
          </a:bodyPr>
          <a:lstStyle/>
          <a:p>
            <a:r>
              <a:rPr lang="de-DE" sz="2000" dirty="0"/>
              <a:t>Welche Maßnahmen eines (betrieblichen) Mobilitäts-management würden aus Ihrer Sicht zielführend sein?</a:t>
            </a:r>
            <a:endParaRPr lang="de-DE" sz="2000" dirty="0">
              <a:solidFill>
                <a:srgbClr val="000000"/>
              </a:solidFill>
            </a:endParaRPr>
          </a:p>
        </p:txBody>
      </p:sp>
      <p:sp>
        <p:nvSpPr>
          <p:cNvPr id="10" name="Inhaltsplatzhalter 6">
            <a:extLst>
              <a:ext uri="{FF2B5EF4-FFF2-40B4-BE49-F238E27FC236}">
                <a16:creationId xmlns:a16="http://schemas.microsoft.com/office/drawing/2014/main" id="{B1565231-7148-B5AA-3414-F045BA1A137E}"/>
              </a:ext>
            </a:extLst>
          </p:cNvPr>
          <p:cNvSpPr txBox="1">
            <a:spLocks/>
          </p:cNvSpPr>
          <p:nvPr/>
        </p:nvSpPr>
        <p:spPr>
          <a:xfrm>
            <a:off x="865187" y="3440243"/>
            <a:ext cx="7413625" cy="115905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050" dirty="0">
                <a:latin typeface="DGB" panose="020B0406020204020204" pitchFamily="34" charset="0"/>
              </a:rPr>
              <a:t>Gefragt nach zielführenden Maßnahmen eines (betrieblichen) Mobilitätsmanagements haben die Befragungsteilnehmende zahlreiche Ideen:</a:t>
            </a:r>
          </a:p>
          <a:p>
            <a:pPr marL="627063" lvl="1" indent="-169863">
              <a:buFont typeface="Wingdings" panose="05000000000000000000" pitchFamily="2" charset="2"/>
              <a:buChar char="§"/>
            </a:pPr>
            <a:r>
              <a:rPr lang="de-DE" sz="1050" dirty="0">
                <a:latin typeface="DGB" panose="020B0406020204020204" pitchFamily="34" charset="0"/>
              </a:rPr>
              <a:t>Vorneweg ist eine bessere Abstimmung des ÖPNV-Takts auf die Arbeitszeit / Schichtarbeitszeit nötig (218).</a:t>
            </a:r>
          </a:p>
          <a:p>
            <a:pPr marL="627063" lvl="1" indent="-169863">
              <a:buFont typeface="Wingdings" panose="05000000000000000000" pitchFamily="2" charset="2"/>
              <a:buChar char="§"/>
            </a:pPr>
            <a:r>
              <a:rPr lang="de-DE" sz="1050" dirty="0">
                <a:latin typeface="DGB" panose="020B0406020204020204" pitchFamily="34" charset="0"/>
              </a:rPr>
              <a:t>204 Befragte sehen mehr E-Ladestationen für Autos am Betriebsstandort und 167 Befragte für Fahrräder.</a:t>
            </a:r>
          </a:p>
          <a:p>
            <a:pPr marL="627063" lvl="1" indent="-169863">
              <a:buFont typeface="Wingdings" panose="05000000000000000000" pitchFamily="2" charset="2"/>
              <a:buChar char="§"/>
            </a:pPr>
            <a:r>
              <a:rPr lang="de-DE" sz="1050" dirty="0">
                <a:latin typeface="DGB" panose="020B0406020204020204" pitchFamily="34" charset="0"/>
              </a:rPr>
              <a:t>Ein Einsatz von Betriebsbussen ab ÖPNV-Haltepunkten würde ebenfalls eine zielführende Maßnahme sein (203)</a:t>
            </a:r>
          </a:p>
          <a:p>
            <a:pPr marL="627063" lvl="1" indent="-169863">
              <a:buFont typeface="Wingdings" panose="05000000000000000000" pitchFamily="2" charset="2"/>
              <a:buChar char="§"/>
            </a:pPr>
            <a:r>
              <a:rPr lang="de-DE" sz="1050" dirty="0">
                <a:latin typeface="DGB" panose="020B0406020204020204" pitchFamily="34" charset="0"/>
              </a:rPr>
              <a:t>Zudem sehen 167 Befragten eine Förderung von Fahrgemeinschaften als zielführend an.</a:t>
            </a:r>
          </a:p>
          <a:p>
            <a:pPr marL="627063" lvl="1" indent="-169863">
              <a:buFont typeface="Wingdings" panose="05000000000000000000" pitchFamily="2" charset="2"/>
              <a:buChar char="§"/>
            </a:pPr>
            <a:r>
              <a:rPr lang="de-DE" sz="1050" dirty="0">
                <a:latin typeface="DGB" panose="020B0406020204020204" pitchFamily="34" charset="0"/>
              </a:rPr>
              <a:t>Mit 72 Nennungen erhielt die Reservierung von Spuren für Fahrgemeinschaften relativ wenig Zustimmung.</a:t>
            </a:r>
          </a:p>
        </p:txBody>
      </p:sp>
      <p:graphicFrame>
        <p:nvGraphicFramePr>
          <p:cNvPr id="7" name="Inhaltsplatzhalter 6">
            <a:extLst>
              <a:ext uri="{FF2B5EF4-FFF2-40B4-BE49-F238E27FC236}">
                <a16:creationId xmlns:a16="http://schemas.microsoft.com/office/drawing/2014/main" id="{DA95E927-B756-8031-2367-65F928B5073F}"/>
              </a:ext>
            </a:extLst>
          </p:cNvPr>
          <p:cNvGraphicFramePr>
            <a:graphicFrameLocks noGrp="1"/>
          </p:cNvGraphicFramePr>
          <p:nvPr>
            <p:ph sz="quarter" idx="13"/>
            <p:extLst>
              <p:ext uri="{D42A27DB-BD31-4B8C-83A1-F6EECF244321}">
                <p14:modId xmlns:p14="http://schemas.microsoft.com/office/powerpoint/2010/main" val="4206587456"/>
              </p:ext>
            </p:extLst>
          </p:nvPr>
        </p:nvGraphicFramePr>
        <p:xfrm>
          <a:off x="468313" y="922149"/>
          <a:ext cx="7810500" cy="25180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9092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223C4-D7E6-FF1E-7F7C-E68C2F4A76DB}"/>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0EF823FE-AE48-0779-C719-8B6D4FBF12E1}"/>
              </a:ext>
            </a:extLst>
          </p:cNvPr>
          <p:cNvSpPr>
            <a:spLocks noGrp="1"/>
          </p:cNvSpPr>
          <p:nvPr>
            <p:ph type="sldNum" sz="quarter" idx="12"/>
          </p:nvPr>
        </p:nvSpPr>
        <p:spPr/>
        <p:txBody>
          <a:bodyPr/>
          <a:lstStyle/>
          <a:p>
            <a:fld id="{398F31F2-0239-6642-8212-393F89E1AC2E}" type="slidenum">
              <a:rPr lang="de-DE" smtClean="0"/>
              <a:pPr/>
              <a:t>16</a:t>
            </a:fld>
            <a:endParaRPr lang="de-DE" dirty="0"/>
          </a:p>
        </p:txBody>
      </p:sp>
      <p:sp>
        <p:nvSpPr>
          <p:cNvPr id="2" name="Titel 1">
            <a:extLst>
              <a:ext uri="{FF2B5EF4-FFF2-40B4-BE49-F238E27FC236}">
                <a16:creationId xmlns:a16="http://schemas.microsoft.com/office/drawing/2014/main" id="{35179544-AC1A-85D8-A7EA-389E15DBA8AC}"/>
              </a:ext>
            </a:extLst>
          </p:cNvPr>
          <p:cNvSpPr>
            <a:spLocks noGrp="1"/>
          </p:cNvSpPr>
          <p:nvPr>
            <p:ph type="title"/>
          </p:nvPr>
        </p:nvSpPr>
        <p:spPr>
          <a:xfrm>
            <a:off x="457200" y="307104"/>
            <a:ext cx="7808686" cy="382108"/>
          </a:xfrm>
        </p:spPr>
        <p:txBody>
          <a:bodyPr>
            <a:noAutofit/>
          </a:bodyPr>
          <a:lstStyle/>
          <a:p>
            <a:r>
              <a:rPr lang="de-DE" sz="2000" dirty="0"/>
              <a:t>Mobilitätspass: Welche Variante der Finanzierung des Mobilitätspasses würden Sie auf den ersten Blick bevorzugen?</a:t>
            </a:r>
            <a:endParaRPr lang="de-DE" sz="2000" dirty="0">
              <a:solidFill>
                <a:srgbClr val="000000"/>
              </a:solidFill>
            </a:endParaRPr>
          </a:p>
        </p:txBody>
      </p:sp>
      <p:sp>
        <p:nvSpPr>
          <p:cNvPr id="10" name="Inhaltsplatzhalter 6">
            <a:extLst>
              <a:ext uri="{FF2B5EF4-FFF2-40B4-BE49-F238E27FC236}">
                <a16:creationId xmlns:a16="http://schemas.microsoft.com/office/drawing/2014/main" id="{AA9DDAA8-6425-DEC0-5857-5D25AF8E7FC4}"/>
              </a:ext>
            </a:extLst>
          </p:cNvPr>
          <p:cNvSpPr txBox="1">
            <a:spLocks/>
          </p:cNvSpPr>
          <p:nvPr/>
        </p:nvSpPr>
        <p:spPr>
          <a:xfrm>
            <a:off x="865187" y="3440243"/>
            <a:ext cx="7413625" cy="115905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050" dirty="0">
                <a:latin typeface="DGB" panose="020B0406020204020204" pitchFamily="34" charset="0"/>
              </a:rPr>
              <a:t>Der Mobilitätspass wird von der baden-württembergischen Landesregierung als „wertvolles, kommunales Instrument“ bezeichnet, um den Ausbau von Bus und Bahn voranzubringen. Durch zusätzliche Finanzierungsmöglichkeiten erhalten Kommunen Mittel für Verbesserungen im ÖPNV und können Anreize für den Umstieg auf Bus und Bahn setzen.</a:t>
            </a:r>
          </a:p>
          <a:p>
            <a:pPr marL="627063" lvl="1" indent="-169863">
              <a:buFont typeface="Wingdings" panose="05000000000000000000" pitchFamily="2" charset="2"/>
              <a:buChar char="§"/>
            </a:pPr>
            <a:r>
              <a:rPr lang="de-DE" sz="1050" dirty="0">
                <a:latin typeface="DGB" panose="020B0406020204020204" pitchFamily="34" charset="0"/>
              </a:rPr>
              <a:t>Gefragt nach den Finanzierungsvarianten wird deutlich, dass die Befragten die Finanzierung über den Arbeitgeberbeitrag präferieren (49 %). Etwa ein Viertel (24 %) präferiert den Einwohnerbeitrag. Etwa ein Sechstel der Befragten (15 %) sieht die Straßennutzungsgebühr als präferierte Finanzierungsvariante. 12 % wählen den Kfz-Halterbeitrag.</a:t>
            </a:r>
          </a:p>
        </p:txBody>
      </p:sp>
      <p:graphicFrame>
        <p:nvGraphicFramePr>
          <p:cNvPr id="5" name="Inhaltsplatzhalter 4">
            <a:extLst>
              <a:ext uri="{FF2B5EF4-FFF2-40B4-BE49-F238E27FC236}">
                <a16:creationId xmlns:a16="http://schemas.microsoft.com/office/drawing/2014/main" id="{EE820F99-DAD8-2C9B-35DF-287DD9DDBD8D}"/>
              </a:ext>
            </a:extLst>
          </p:cNvPr>
          <p:cNvGraphicFramePr>
            <a:graphicFrameLocks noGrp="1"/>
          </p:cNvGraphicFramePr>
          <p:nvPr>
            <p:ph sz="quarter" idx="13"/>
            <p:extLst>
              <p:ext uri="{D42A27DB-BD31-4B8C-83A1-F6EECF244321}">
                <p14:modId xmlns:p14="http://schemas.microsoft.com/office/powerpoint/2010/main" val="2690956980"/>
              </p:ext>
            </p:extLst>
          </p:nvPr>
        </p:nvGraphicFramePr>
        <p:xfrm>
          <a:off x="468313" y="1015140"/>
          <a:ext cx="7810500" cy="24251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207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473D0E7B-B28B-2930-9796-AC599EFB1F10}"/>
              </a:ext>
            </a:extLst>
          </p:cNvPr>
          <p:cNvSpPr>
            <a:spLocks noGrp="1"/>
          </p:cNvSpPr>
          <p:nvPr>
            <p:ph type="sldNum" sz="quarter" idx="12"/>
          </p:nvPr>
        </p:nvSpPr>
        <p:spPr/>
        <p:txBody>
          <a:bodyPr/>
          <a:lstStyle/>
          <a:p>
            <a:fld id="{398F31F2-0239-6642-8212-393F89E1AC2E}" type="slidenum">
              <a:rPr lang="de-DE" smtClean="0"/>
              <a:pPr/>
              <a:t>17</a:t>
            </a:fld>
            <a:endParaRPr lang="de-DE" dirty="0"/>
          </a:p>
        </p:txBody>
      </p:sp>
      <p:sp>
        <p:nvSpPr>
          <p:cNvPr id="3" name="Titel 2">
            <a:extLst>
              <a:ext uri="{FF2B5EF4-FFF2-40B4-BE49-F238E27FC236}">
                <a16:creationId xmlns:a16="http://schemas.microsoft.com/office/drawing/2014/main" id="{41B411C9-B9DA-F947-E4E1-FDBBB826879A}"/>
              </a:ext>
            </a:extLst>
          </p:cNvPr>
          <p:cNvSpPr>
            <a:spLocks noGrp="1"/>
          </p:cNvSpPr>
          <p:nvPr>
            <p:ph type="title"/>
          </p:nvPr>
        </p:nvSpPr>
        <p:spPr/>
        <p:txBody>
          <a:bodyPr/>
          <a:lstStyle/>
          <a:p>
            <a:endParaRPr lang="de-DE"/>
          </a:p>
        </p:txBody>
      </p:sp>
      <p:sp>
        <p:nvSpPr>
          <p:cNvPr id="6" name="Inhaltsplatzhalter 5">
            <a:extLst>
              <a:ext uri="{FF2B5EF4-FFF2-40B4-BE49-F238E27FC236}">
                <a16:creationId xmlns:a16="http://schemas.microsoft.com/office/drawing/2014/main" id="{49F07D22-2FDA-BB89-469D-5CA6F9FDAB3E}"/>
              </a:ext>
            </a:extLst>
          </p:cNvPr>
          <p:cNvSpPr>
            <a:spLocks noGrp="1"/>
          </p:cNvSpPr>
          <p:nvPr>
            <p:ph sz="quarter" idx="13"/>
          </p:nvPr>
        </p:nvSpPr>
        <p:spPr/>
        <p:txBody>
          <a:bodyPr/>
          <a:lstStyle/>
          <a:p>
            <a:r>
              <a:rPr lang="de-DE" dirty="0"/>
              <a:t>Zur internen Verwendung!</a:t>
            </a:r>
          </a:p>
        </p:txBody>
      </p:sp>
    </p:spTree>
    <p:extLst>
      <p:ext uri="{BB962C8B-B14F-4D97-AF65-F5344CB8AC3E}">
        <p14:creationId xmlns:p14="http://schemas.microsoft.com/office/powerpoint/2010/main" val="1059487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a:extLst>
            <a:ext uri="{FF2B5EF4-FFF2-40B4-BE49-F238E27FC236}">
              <a16:creationId xmlns:a16="http://schemas.microsoft.com/office/drawing/2014/main" id="{4188B044-8930-AD96-8C56-1E26562F3B8D}"/>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4DA3AC6C-66E6-8239-C59F-99FD6EEB1CBC}"/>
              </a:ext>
            </a:extLst>
          </p:cNvPr>
          <p:cNvSpPr>
            <a:spLocks noGrp="1"/>
          </p:cNvSpPr>
          <p:nvPr>
            <p:ph type="sldNum" sz="quarter" idx="12"/>
          </p:nvPr>
        </p:nvSpPr>
        <p:spPr/>
        <p:txBody>
          <a:bodyPr/>
          <a:lstStyle/>
          <a:p>
            <a:fld id="{398F31F2-0239-6642-8212-393F89E1AC2E}" type="slidenum">
              <a:rPr lang="de-DE" smtClean="0"/>
              <a:pPr/>
              <a:t>18</a:t>
            </a:fld>
            <a:endParaRPr lang="de-DE" dirty="0"/>
          </a:p>
        </p:txBody>
      </p:sp>
      <p:sp>
        <p:nvSpPr>
          <p:cNvPr id="3" name="Titel 2">
            <a:extLst>
              <a:ext uri="{FF2B5EF4-FFF2-40B4-BE49-F238E27FC236}">
                <a16:creationId xmlns:a16="http://schemas.microsoft.com/office/drawing/2014/main" id="{E6BCD0CE-B30D-09FE-D6AA-F9EFF160984D}"/>
              </a:ext>
            </a:extLst>
          </p:cNvPr>
          <p:cNvSpPr>
            <a:spLocks noGrp="1"/>
          </p:cNvSpPr>
          <p:nvPr>
            <p:ph type="title"/>
          </p:nvPr>
        </p:nvSpPr>
        <p:spPr>
          <a:noFill/>
        </p:spPr>
        <p:txBody>
          <a:bodyPr>
            <a:noAutofit/>
          </a:bodyPr>
          <a:lstStyle/>
          <a:p>
            <a:r>
              <a:rPr lang="de-DE" sz="4000" b="0" dirty="0"/>
              <a:t>Die Ergebnisse</a:t>
            </a:r>
          </a:p>
        </p:txBody>
      </p:sp>
      <p:pic>
        <p:nvPicPr>
          <p:cNvPr id="5" name="Bild 14">
            <a:extLst>
              <a:ext uri="{FF2B5EF4-FFF2-40B4-BE49-F238E27FC236}">
                <a16:creationId xmlns:a16="http://schemas.microsoft.com/office/drawing/2014/main" id="{EA6D9EC0-EF76-81C1-B1F1-BCC0FF36AD0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0592" y="3408722"/>
            <a:ext cx="738073" cy="738073"/>
          </a:xfrm>
          <a:prstGeom prst="rect">
            <a:avLst/>
          </a:prstGeom>
        </p:spPr>
      </p:pic>
      <p:pic>
        <p:nvPicPr>
          <p:cNvPr id="6" name="Bild 28">
            <a:extLst>
              <a:ext uri="{FF2B5EF4-FFF2-40B4-BE49-F238E27FC236}">
                <a16:creationId xmlns:a16="http://schemas.microsoft.com/office/drawing/2014/main" id="{2CA2234E-DC08-8819-E663-30BE8170181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98416" y="3790206"/>
            <a:ext cx="738073" cy="738073"/>
          </a:xfrm>
          <a:prstGeom prst="rect">
            <a:avLst/>
          </a:prstGeom>
        </p:spPr>
      </p:pic>
      <p:pic>
        <p:nvPicPr>
          <p:cNvPr id="7" name="Bild 30">
            <a:extLst>
              <a:ext uri="{FF2B5EF4-FFF2-40B4-BE49-F238E27FC236}">
                <a16:creationId xmlns:a16="http://schemas.microsoft.com/office/drawing/2014/main" id="{9C24AD3B-9197-715B-721D-6BA41AC1A1F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44314" y="1360733"/>
            <a:ext cx="738073" cy="738073"/>
          </a:xfrm>
          <a:prstGeom prst="rect">
            <a:avLst/>
          </a:prstGeom>
        </p:spPr>
      </p:pic>
      <p:pic>
        <p:nvPicPr>
          <p:cNvPr id="8" name="Bild 37">
            <a:extLst>
              <a:ext uri="{FF2B5EF4-FFF2-40B4-BE49-F238E27FC236}">
                <a16:creationId xmlns:a16="http://schemas.microsoft.com/office/drawing/2014/main" id="{AD0776CE-3D26-4DFD-9E35-1C27186D8D05}"/>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36520" y="3052132"/>
            <a:ext cx="738073" cy="738073"/>
          </a:xfrm>
          <a:prstGeom prst="rect">
            <a:avLst/>
          </a:prstGeom>
        </p:spPr>
      </p:pic>
      <p:pic>
        <p:nvPicPr>
          <p:cNvPr id="9" name="Bild 41">
            <a:extLst>
              <a:ext uri="{FF2B5EF4-FFF2-40B4-BE49-F238E27FC236}">
                <a16:creationId xmlns:a16="http://schemas.microsoft.com/office/drawing/2014/main" id="{BFE0024D-47F2-0CF7-D795-81DBE630270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79695" y="2842482"/>
            <a:ext cx="738071" cy="738071"/>
          </a:xfrm>
          <a:prstGeom prst="rect">
            <a:avLst/>
          </a:prstGeom>
        </p:spPr>
      </p:pic>
      <p:pic>
        <p:nvPicPr>
          <p:cNvPr id="10" name="Bild 44">
            <a:extLst>
              <a:ext uri="{FF2B5EF4-FFF2-40B4-BE49-F238E27FC236}">
                <a16:creationId xmlns:a16="http://schemas.microsoft.com/office/drawing/2014/main" id="{D3D27008-2AD9-46FF-23E4-618AFA8EC43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69720" y="3876757"/>
            <a:ext cx="738071" cy="738071"/>
          </a:xfrm>
          <a:prstGeom prst="rect">
            <a:avLst/>
          </a:prstGeom>
        </p:spPr>
      </p:pic>
      <p:pic>
        <p:nvPicPr>
          <p:cNvPr id="11" name="Bild 47">
            <a:extLst>
              <a:ext uri="{FF2B5EF4-FFF2-40B4-BE49-F238E27FC236}">
                <a16:creationId xmlns:a16="http://schemas.microsoft.com/office/drawing/2014/main" id="{E918D72D-1431-0392-FFDC-FAA8D52DDBCF}"/>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88796" y="3052133"/>
            <a:ext cx="738073" cy="738073"/>
          </a:xfrm>
          <a:prstGeom prst="rect">
            <a:avLst/>
          </a:prstGeom>
        </p:spPr>
      </p:pic>
      <p:pic>
        <p:nvPicPr>
          <p:cNvPr id="12" name="Bild 14">
            <a:extLst>
              <a:ext uri="{FF2B5EF4-FFF2-40B4-BE49-F238E27FC236}">
                <a16:creationId xmlns:a16="http://schemas.microsoft.com/office/drawing/2014/main" id="{115660BB-2A77-C2E5-4561-D7C60B696E8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623233" y="1716372"/>
            <a:ext cx="738071" cy="738071"/>
          </a:xfrm>
          <a:prstGeom prst="rect">
            <a:avLst/>
          </a:prstGeom>
        </p:spPr>
      </p:pic>
      <p:pic>
        <p:nvPicPr>
          <p:cNvPr id="13" name="Bild 28">
            <a:extLst>
              <a:ext uri="{FF2B5EF4-FFF2-40B4-BE49-F238E27FC236}">
                <a16:creationId xmlns:a16="http://schemas.microsoft.com/office/drawing/2014/main" id="{C761107F-46AC-80AC-ABA1-87594E023E58}"/>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89018" y="2506971"/>
            <a:ext cx="738071" cy="738071"/>
          </a:xfrm>
          <a:prstGeom prst="rect">
            <a:avLst/>
          </a:prstGeom>
        </p:spPr>
      </p:pic>
      <p:pic>
        <p:nvPicPr>
          <p:cNvPr id="14" name="Bild 30">
            <a:extLst>
              <a:ext uri="{FF2B5EF4-FFF2-40B4-BE49-F238E27FC236}">
                <a16:creationId xmlns:a16="http://schemas.microsoft.com/office/drawing/2014/main" id="{D3B52235-E639-1A03-3035-48D97B586457}"/>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294454" y="1107532"/>
            <a:ext cx="738071" cy="738071"/>
          </a:xfrm>
          <a:prstGeom prst="rect">
            <a:avLst/>
          </a:prstGeom>
        </p:spPr>
      </p:pic>
      <p:pic>
        <p:nvPicPr>
          <p:cNvPr id="15" name="Bild 37">
            <a:extLst>
              <a:ext uri="{FF2B5EF4-FFF2-40B4-BE49-F238E27FC236}">
                <a16:creationId xmlns:a16="http://schemas.microsoft.com/office/drawing/2014/main" id="{C39C4814-1B79-C2DC-E5FF-16A85EDB0D2B}"/>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86189" y="2412951"/>
            <a:ext cx="738071" cy="738071"/>
          </a:xfrm>
          <a:prstGeom prst="rect">
            <a:avLst/>
          </a:prstGeom>
        </p:spPr>
      </p:pic>
      <p:pic>
        <p:nvPicPr>
          <p:cNvPr id="16" name="Bild 41">
            <a:extLst>
              <a:ext uri="{FF2B5EF4-FFF2-40B4-BE49-F238E27FC236}">
                <a16:creationId xmlns:a16="http://schemas.microsoft.com/office/drawing/2014/main" id="{B4232AB5-A9E4-A26E-62F5-454B85828BE0}"/>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879154" y="2159791"/>
            <a:ext cx="738071" cy="738071"/>
          </a:xfrm>
          <a:prstGeom prst="rect">
            <a:avLst/>
          </a:prstGeom>
        </p:spPr>
      </p:pic>
      <p:pic>
        <p:nvPicPr>
          <p:cNvPr id="17" name="Bild 44">
            <a:extLst>
              <a:ext uri="{FF2B5EF4-FFF2-40B4-BE49-F238E27FC236}">
                <a16:creationId xmlns:a16="http://schemas.microsoft.com/office/drawing/2014/main" id="{F8EC807A-0F0A-ADF0-B555-E812C0DD345A}"/>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144315" y="3696920"/>
            <a:ext cx="738073" cy="738073"/>
          </a:xfrm>
          <a:prstGeom prst="rect">
            <a:avLst/>
          </a:prstGeom>
        </p:spPr>
      </p:pic>
      <p:pic>
        <p:nvPicPr>
          <p:cNvPr id="18" name="Bild 47">
            <a:extLst>
              <a:ext uri="{FF2B5EF4-FFF2-40B4-BE49-F238E27FC236}">
                <a16:creationId xmlns:a16="http://schemas.microsoft.com/office/drawing/2014/main" id="{90AABA0F-ED43-C071-EF84-AB777AAB27A6}"/>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39629" y="2100133"/>
            <a:ext cx="738071" cy="738071"/>
          </a:xfrm>
          <a:prstGeom prst="rect">
            <a:avLst/>
          </a:prstGeom>
        </p:spPr>
      </p:pic>
      <p:sp>
        <p:nvSpPr>
          <p:cNvPr id="4" name="Titel 2">
            <a:extLst>
              <a:ext uri="{FF2B5EF4-FFF2-40B4-BE49-F238E27FC236}">
                <a16:creationId xmlns:a16="http://schemas.microsoft.com/office/drawing/2014/main" id="{EE5DCAE3-0BEB-BC78-E9AC-7EC13E8F69BA}"/>
              </a:ext>
            </a:extLst>
          </p:cNvPr>
          <p:cNvSpPr txBox="1">
            <a:spLocks/>
          </p:cNvSpPr>
          <p:nvPr/>
        </p:nvSpPr>
        <p:spPr>
          <a:xfrm>
            <a:off x="457200" y="1371973"/>
            <a:ext cx="3887708" cy="611620"/>
          </a:xfrm>
          <a:prstGeom prst="rect">
            <a:avLst/>
          </a:prstGeom>
          <a:noFill/>
        </p:spPr>
        <p:txBody>
          <a:bodyPr vert="horz" lIns="0" tIns="0" rIns="0" bIns="0" rtlCol="0" anchor="t" anchorCtr="0">
            <a:noAutofit/>
          </a:bodyPr>
          <a:lstStyle>
            <a:lvl1pPr algn="l" defTabSz="457337" rtl="0" eaLnBrk="1" latinLnBrk="0" hangingPunct="1">
              <a:spcBef>
                <a:spcPct val="0"/>
              </a:spcBef>
              <a:buNone/>
              <a:defRPr sz="2801" b="1" i="0" kern="1200" cap="all">
                <a:solidFill>
                  <a:schemeClr val="tx1"/>
                </a:solidFill>
                <a:latin typeface="Point Extra Bold" pitchFamily="2" charset="77"/>
                <a:ea typeface="+mj-ea"/>
                <a:cs typeface="Point Extra Bold"/>
              </a:defRPr>
            </a:lvl1pPr>
          </a:lstStyle>
          <a:p>
            <a:r>
              <a:rPr lang="de-DE" sz="2400" b="0" cap="none" dirty="0"/>
              <a:t>Unsere Befragten und ihre Arbeitsrealitäten.</a:t>
            </a:r>
          </a:p>
        </p:txBody>
      </p:sp>
    </p:spTree>
    <p:extLst>
      <p:ext uri="{BB962C8B-B14F-4D97-AF65-F5344CB8AC3E}">
        <p14:creationId xmlns:p14="http://schemas.microsoft.com/office/powerpoint/2010/main" val="104471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Unsere Erhebung</a:t>
            </a:r>
          </a:p>
        </p:txBody>
      </p:sp>
      <p:sp>
        <p:nvSpPr>
          <p:cNvPr id="4" name="Foliennummernplatzhalter 3"/>
          <p:cNvSpPr>
            <a:spLocks noGrp="1"/>
          </p:cNvSpPr>
          <p:nvPr>
            <p:ph type="sldNum" sz="quarter" idx="12"/>
          </p:nvPr>
        </p:nvSpPr>
        <p:spPr/>
        <p:txBody>
          <a:bodyPr/>
          <a:lstStyle/>
          <a:p>
            <a:fld id="{398F31F2-0239-6642-8212-393F89E1AC2E}" type="slidenum">
              <a:rPr lang="de-DE" smtClean="0"/>
              <a:pPr/>
              <a:t>1</a:t>
            </a:fld>
            <a:endParaRPr lang="de-DE" dirty="0"/>
          </a:p>
        </p:txBody>
      </p:sp>
      <p:sp>
        <p:nvSpPr>
          <p:cNvPr id="5" name="Inhaltsplatzhalter 4"/>
          <p:cNvSpPr>
            <a:spLocks noGrp="1"/>
          </p:cNvSpPr>
          <p:nvPr>
            <p:ph sz="quarter" idx="14"/>
          </p:nvPr>
        </p:nvSpPr>
        <p:spPr>
          <a:xfrm>
            <a:off x="411163" y="1434790"/>
            <a:ext cx="3779837" cy="3057836"/>
          </a:xfrm>
        </p:spPr>
        <p:txBody>
          <a:bodyPr>
            <a:normAutofit lnSpcReduction="10000"/>
          </a:bodyPr>
          <a:lstStyle/>
          <a:p>
            <a:r>
              <a:rPr lang="de-DE" dirty="0"/>
              <a:t>1.017 Befragungsteilnehmende</a:t>
            </a:r>
          </a:p>
          <a:p>
            <a:r>
              <a:rPr lang="de-DE" dirty="0"/>
              <a:t>18 Fragen</a:t>
            </a:r>
          </a:p>
          <a:p>
            <a:pPr lvl="1"/>
            <a:r>
              <a:rPr lang="de-DE" dirty="0"/>
              <a:t>Nutzung der Verkehrsmittel</a:t>
            </a:r>
          </a:p>
          <a:p>
            <a:pPr lvl="1"/>
            <a:r>
              <a:rPr lang="de-DE" dirty="0"/>
              <a:t>Gründe für die Nutzung</a:t>
            </a:r>
          </a:p>
          <a:p>
            <a:pPr lvl="1"/>
            <a:r>
              <a:rPr lang="de-DE" dirty="0"/>
              <a:t>Mobilitätspolitik</a:t>
            </a:r>
          </a:p>
          <a:p>
            <a:pPr lvl="1"/>
            <a:r>
              <a:rPr lang="de-DE" dirty="0"/>
              <a:t>Betriebliches Mobilitätsmanagement</a:t>
            </a:r>
          </a:p>
          <a:p>
            <a:pPr lvl="1"/>
            <a:r>
              <a:rPr lang="de-DE" dirty="0"/>
              <a:t>ÖPNV-Nutzung &amp; Hinderung</a:t>
            </a:r>
          </a:p>
          <a:p>
            <a:r>
              <a:rPr lang="de-DE" dirty="0"/>
              <a:t>Auswertung und Darstellung:</a:t>
            </a:r>
            <a:br>
              <a:rPr lang="de-DE" dirty="0"/>
            </a:br>
            <a:r>
              <a:rPr lang="de-DE" dirty="0"/>
              <a:t>Mario Daum (M.A.)</a:t>
            </a:r>
          </a:p>
          <a:p>
            <a:endParaRPr lang="de-DE" dirty="0"/>
          </a:p>
        </p:txBody>
      </p:sp>
      <p:pic>
        <p:nvPicPr>
          <p:cNvPr id="8" name="Bildplatzhalter 5"/>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3336344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30AE0B4A-819C-3FB4-C43B-1C2A9EB311EF}"/>
              </a:ext>
            </a:extLst>
          </p:cNvPr>
          <p:cNvSpPr>
            <a:spLocks noGrp="1"/>
          </p:cNvSpPr>
          <p:nvPr>
            <p:ph type="sldNum" sz="quarter" idx="12"/>
          </p:nvPr>
        </p:nvSpPr>
        <p:spPr/>
        <p:txBody>
          <a:bodyPr/>
          <a:lstStyle/>
          <a:p>
            <a:fld id="{398F31F2-0239-6642-8212-393F89E1AC2E}" type="slidenum">
              <a:rPr lang="de-DE" smtClean="0"/>
              <a:pPr/>
              <a:t>19</a:t>
            </a:fld>
            <a:endParaRPr lang="de-DE" dirty="0"/>
          </a:p>
        </p:txBody>
      </p:sp>
      <p:sp>
        <p:nvSpPr>
          <p:cNvPr id="5" name="Titel 1">
            <a:extLst>
              <a:ext uri="{FF2B5EF4-FFF2-40B4-BE49-F238E27FC236}">
                <a16:creationId xmlns:a16="http://schemas.microsoft.com/office/drawing/2014/main" id="{ED6978C3-5E67-D68A-D582-BAEF8208E0BF}"/>
              </a:ext>
            </a:extLst>
          </p:cNvPr>
          <p:cNvSpPr>
            <a:spLocks noGrp="1"/>
          </p:cNvSpPr>
          <p:nvPr>
            <p:ph type="title"/>
          </p:nvPr>
        </p:nvSpPr>
        <p:spPr>
          <a:xfrm>
            <a:off x="457200" y="307104"/>
            <a:ext cx="7808686" cy="382108"/>
          </a:xfrm>
        </p:spPr>
        <p:txBody>
          <a:bodyPr>
            <a:noAutofit/>
          </a:bodyPr>
          <a:lstStyle/>
          <a:p>
            <a:r>
              <a:rPr lang="de-DE" sz="2000" dirty="0"/>
              <a:t>Unsere Befragungsteilnehmende</a:t>
            </a:r>
            <a:endParaRPr lang="de-DE" sz="2000" dirty="0">
              <a:solidFill>
                <a:srgbClr val="000000"/>
              </a:solidFill>
            </a:endParaRPr>
          </a:p>
        </p:txBody>
      </p:sp>
      <p:graphicFrame>
        <p:nvGraphicFramePr>
          <p:cNvPr id="7" name="Diagramm 6">
            <a:extLst>
              <a:ext uri="{FF2B5EF4-FFF2-40B4-BE49-F238E27FC236}">
                <a16:creationId xmlns:a16="http://schemas.microsoft.com/office/drawing/2014/main" id="{8E9D2E1F-CF36-BF28-BEB3-5A9B791E05C7}"/>
              </a:ext>
            </a:extLst>
          </p:cNvPr>
          <p:cNvGraphicFramePr>
            <a:graphicFrameLocks/>
          </p:cNvGraphicFramePr>
          <p:nvPr>
            <p:extLst>
              <p:ext uri="{D42A27DB-BD31-4B8C-83A1-F6EECF244321}">
                <p14:modId xmlns:p14="http://schemas.microsoft.com/office/powerpoint/2010/main" val="1128660269"/>
              </p:ext>
            </p:extLst>
          </p:nvPr>
        </p:nvGraphicFramePr>
        <p:xfrm>
          <a:off x="185980" y="797988"/>
          <a:ext cx="2880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Diagramm 7">
            <a:extLst>
              <a:ext uri="{FF2B5EF4-FFF2-40B4-BE49-F238E27FC236}">
                <a16:creationId xmlns:a16="http://schemas.microsoft.com/office/drawing/2014/main" id="{C2401E7D-FCF4-5A90-EFBD-787F568BBD20}"/>
              </a:ext>
            </a:extLst>
          </p:cNvPr>
          <p:cNvGraphicFramePr>
            <a:graphicFrameLocks/>
          </p:cNvGraphicFramePr>
          <p:nvPr>
            <p:extLst>
              <p:ext uri="{D42A27DB-BD31-4B8C-83A1-F6EECF244321}">
                <p14:modId xmlns:p14="http://schemas.microsoft.com/office/powerpoint/2010/main" val="541431967"/>
              </p:ext>
            </p:extLst>
          </p:nvPr>
        </p:nvGraphicFramePr>
        <p:xfrm>
          <a:off x="3132000" y="797988"/>
          <a:ext cx="2880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m 8">
            <a:extLst>
              <a:ext uri="{FF2B5EF4-FFF2-40B4-BE49-F238E27FC236}">
                <a16:creationId xmlns:a16="http://schemas.microsoft.com/office/drawing/2014/main" id="{35F08D2C-A8CF-D948-F302-1455561EAE5D}"/>
              </a:ext>
            </a:extLst>
          </p:cNvPr>
          <p:cNvGraphicFramePr>
            <a:graphicFrameLocks/>
          </p:cNvGraphicFramePr>
          <p:nvPr>
            <p:extLst>
              <p:ext uri="{D42A27DB-BD31-4B8C-83A1-F6EECF244321}">
                <p14:modId xmlns:p14="http://schemas.microsoft.com/office/powerpoint/2010/main" val="2279588040"/>
              </p:ext>
            </p:extLst>
          </p:nvPr>
        </p:nvGraphicFramePr>
        <p:xfrm>
          <a:off x="5908763" y="797988"/>
          <a:ext cx="2880001" cy="2746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1918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22BEE-59C0-611B-3C2A-6718A84366B0}"/>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C6486AD1-E30C-88E2-C2B8-C42BE87A3A5A}"/>
              </a:ext>
            </a:extLst>
          </p:cNvPr>
          <p:cNvSpPr>
            <a:spLocks noGrp="1"/>
          </p:cNvSpPr>
          <p:nvPr>
            <p:ph type="sldNum" sz="quarter" idx="12"/>
          </p:nvPr>
        </p:nvSpPr>
        <p:spPr/>
        <p:txBody>
          <a:bodyPr/>
          <a:lstStyle/>
          <a:p>
            <a:fld id="{398F31F2-0239-6642-8212-393F89E1AC2E}" type="slidenum">
              <a:rPr lang="de-DE" smtClean="0"/>
              <a:pPr/>
              <a:t>20</a:t>
            </a:fld>
            <a:endParaRPr lang="de-DE" dirty="0"/>
          </a:p>
        </p:txBody>
      </p:sp>
      <p:sp>
        <p:nvSpPr>
          <p:cNvPr id="5" name="Titel 1">
            <a:extLst>
              <a:ext uri="{FF2B5EF4-FFF2-40B4-BE49-F238E27FC236}">
                <a16:creationId xmlns:a16="http://schemas.microsoft.com/office/drawing/2014/main" id="{3FEB4D2A-2722-B7AC-65C1-5FEB6E0F55B6}"/>
              </a:ext>
            </a:extLst>
          </p:cNvPr>
          <p:cNvSpPr>
            <a:spLocks noGrp="1"/>
          </p:cNvSpPr>
          <p:nvPr>
            <p:ph type="title"/>
          </p:nvPr>
        </p:nvSpPr>
        <p:spPr>
          <a:xfrm>
            <a:off x="457200" y="307104"/>
            <a:ext cx="7808686" cy="382108"/>
          </a:xfrm>
        </p:spPr>
        <p:txBody>
          <a:bodyPr>
            <a:noAutofit/>
          </a:bodyPr>
          <a:lstStyle/>
          <a:p>
            <a:r>
              <a:rPr lang="de-DE" sz="2000" dirty="0"/>
              <a:t>Die Arbeitsrealitäten unserer Befragungsteilnehmenden</a:t>
            </a:r>
            <a:endParaRPr lang="de-DE" sz="2000" dirty="0">
              <a:solidFill>
                <a:srgbClr val="000000"/>
              </a:solidFill>
            </a:endParaRPr>
          </a:p>
        </p:txBody>
      </p:sp>
      <p:graphicFrame>
        <p:nvGraphicFramePr>
          <p:cNvPr id="6" name="Diagramm 5">
            <a:extLst>
              <a:ext uri="{FF2B5EF4-FFF2-40B4-BE49-F238E27FC236}">
                <a16:creationId xmlns:a16="http://schemas.microsoft.com/office/drawing/2014/main" id="{58E8399A-0874-B960-D001-D2D7767430F4}"/>
              </a:ext>
            </a:extLst>
          </p:cNvPr>
          <p:cNvGraphicFramePr>
            <a:graphicFrameLocks/>
          </p:cNvGraphicFramePr>
          <p:nvPr>
            <p:extLst>
              <p:ext uri="{D42A27DB-BD31-4B8C-83A1-F6EECF244321}">
                <p14:modId xmlns:p14="http://schemas.microsoft.com/office/powerpoint/2010/main" val="711306013"/>
              </p:ext>
            </p:extLst>
          </p:nvPr>
        </p:nvGraphicFramePr>
        <p:xfrm>
          <a:off x="457200" y="1028875"/>
          <a:ext cx="3936569" cy="2746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Diagramm 9">
            <a:extLst>
              <a:ext uri="{FF2B5EF4-FFF2-40B4-BE49-F238E27FC236}">
                <a16:creationId xmlns:a16="http://schemas.microsoft.com/office/drawing/2014/main" id="{B97AB6A9-739C-DED6-CA0D-C96C3C9D5547}"/>
              </a:ext>
            </a:extLst>
          </p:cNvPr>
          <p:cNvGraphicFramePr>
            <a:graphicFrameLocks/>
          </p:cNvGraphicFramePr>
          <p:nvPr>
            <p:extLst>
              <p:ext uri="{D42A27DB-BD31-4B8C-83A1-F6EECF244321}">
                <p14:modId xmlns:p14="http://schemas.microsoft.com/office/powerpoint/2010/main" val="9062014"/>
              </p:ext>
            </p:extLst>
          </p:nvPr>
        </p:nvGraphicFramePr>
        <p:xfrm>
          <a:off x="4852195" y="1028874"/>
          <a:ext cx="3936569" cy="27463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4329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11350-CC1A-AE32-00F4-1748C44C51F3}"/>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F16EF52-B768-0272-0351-06072E556B71}"/>
              </a:ext>
            </a:extLst>
          </p:cNvPr>
          <p:cNvSpPr>
            <a:spLocks noGrp="1"/>
          </p:cNvSpPr>
          <p:nvPr>
            <p:ph type="sldNum" sz="quarter" idx="12"/>
          </p:nvPr>
        </p:nvSpPr>
        <p:spPr/>
        <p:txBody>
          <a:bodyPr/>
          <a:lstStyle/>
          <a:p>
            <a:fld id="{398F31F2-0239-6642-8212-393F89E1AC2E}" type="slidenum">
              <a:rPr lang="de-DE" smtClean="0"/>
              <a:pPr/>
              <a:t>21</a:t>
            </a:fld>
            <a:endParaRPr lang="de-DE" dirty="0"/>
          </a:p>
        </p:txBody>
      </p:sp>
      <p:sp>
        <p:nvSpPr>
          <p:cNvPr id="5" name="Titel 1">
            <a:extLst>
              <a:ext uri="{FF2B5EF4-FFF2-40B4-BE49-F238E27FC236}">
                <a16:creationId xmlns:a16="http://schemas.microsoft.com/office/drawing/2014/main" id="{4919A115-2D78-86E1-AC43-53C6B630E8EB}"/>
              </a:ext>
            </a:extLst>
          </p:cNvPr>
          <p:cNvSpPr>
            <a:spLocks noGrp="1"/>
          </p:cNvSpPr>
          <p:nvPr>
            <p:ph type="title"/>
          </p:nvPr>
        </p:nvSpPr>
        <p:spPr>
          <a:xfrm>
            <a:off x="457200" y="307104"/>
            <a:ext cx="7808686" cy="382108"/>
          </a:xfrm>
        </p:spPr>
        <p:txBody>
          <a:bodyPr>
            <a:noAutofit/>
          </a:bodyPr>
          <a:lstStyle/>
          <a:p>
            <a:r>
              <a:rPr lang="de-DE" sz="2000" dirty="0"/>
              <a:t>Die Arbeitsrealitäten unserer Befragungsteilnehmenden</a:t>
            </a:r>
            <a:endParaRPr lang="de-DE" sz="2000" dirty="0">
              <a:solidFill>
                <a:srgbClr val="000000"/>
              </a:solidFill>
            </a:endParaRPr>
          </a:p>
        </p:txBody>
      </p:sp>
      <p:graphicFrame>
        <p:nvGraphicFramePr>
          <p:cNvPr id="3" name="Diagramm 2">
            <a:extLst>
              <a:ext uri="{FF2B5EF4-FFF2-40B4-BE49-F238E27FC236}">
                <a16:creationId xmlns:a16="http://schemas.microsoft.com/office/drawing/2014/main" id="{0BB9D5E9-0AFE-1B3B-9101-AC52D7DEED55}"/>
              </a:ext>
            </a:extLst>
          </p:cNvPr>
          <p:cNvGraphicFramePr>
            <a:graphicFrameLocks/>
          </p:cNvGraphicFramePr>
          <p:nvPr>
            <p:extLst>
              <p:ext uri="{D42A27DB-BD31-4B8C-83A1-F6EECF244321}">
                <p14:modId xmlns:p14="http://schemas.microsoft.com/office/powerpoint/2010/main" val="2494563921"/>
              </p:ext>
            </p:extLst>
          </p:nvPr>
        </p:nvGraphicFramePr>
        <p:xfrm>
          <a:off x="457200" y="834614"/>
          <a:ext cx="3944319" cy="33034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Diagramm 3">
            <a:extLst>
              <a:ext uri="{FF2B5EF4-FFF2-40B4-BE49-F238E27FC236}">
                <a16:creationId xmlns:a16="http://schemas.microsoft.com/office/drawing/2014/main" id="{F5C7F1CC-63EE-2E7C-18C0-459B14A5C392}"/>
              </a:ext>
            </a:extLst>
          </p:cNvPr>
          <p:cNvGraphicFramePr>
            <a:graphicFrameLocks/>
          </p:cNvGraphicFramePr>
          <p:nvPr>
            <p:extLst>
              <p:ext uri="{D42A27DB-BD31-4B8C-83A1-F6EECF244321}">
                <p14:modId xmlns:p14="http://schemas.microsoft.com/office/powerpoint/2010/main" val="2170361537"/>
              </p:ext>
            </p:extLst>
          </p:nvPr>
        </p:nvGraphicFramePr>
        <p:xfrm>
          <a:off x="4742481" y="834614"/>
          <a:ext cx="3944319" cy="33034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2868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01B3CC-1B78-5FFA-D274-D0EFF0A679D9}"/>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224116F-DD00-295F-821D-47F1F8FB1ABC}"/>
              </a:ext>
            </a:extLst>
          </p:cNvPr>
          <p:cNvSpPr>
            <a:spLocks noGrp="1"/>
          </p:cNvSpPr>
          <p:nvPr>
            <p:ph type="sldNum" sz="quarter" idx="12"/>
          </p:nvPr>
        </p:nvSpPr>
        <p:spPr/>
        <p:txBody>
          <a:bodyPr/>
          <a:lstStyle/>
          <a:p>
            <a:fld id="{398F31F2-0239-6642-8212-393F89E1AC2E}" type="slidenum">
              <a:rPr lang="de-DE" smtClean="0"/>
              <a:pPr/>
              <a:t>22</a:t>
            </a:fld>
            <a:endParaRPr lang="de-DE" dirty="0"/>
          </a:p>
        </p:txBody>
      </p:sp>
      <p:sp>
        <p:nvSpPr>
          <p:cNvPr id="5" name="Titel 1">
            <a:extLst>
              <a:ext uri="{FF2B5EF4-FFF2-40B4-BE49-F238E27FC236}">
                <a16:creationId xmlns:a16="http://schemas.microsoft.com/office/drawing/2014/main" id="{313DC490-A0A3-CD3E-91BC-54638F04EDF2}"/>
              </a:ext>
            </a:extLst>
          </p:cNvPr>
          <p:cNvSpPr>
            <a:spLocks noGrp="1"/>
          </p:cNvSpPr>
          <p:nvPr>
            <p:ph type="title"/>
          </p:nvPr>
        </p:nvSpPr>
        <p:spPr>
          <a:xfrm>
            <a:off x="457200" y="307104"/>
            <a:ext cx="7808686" cy="382108"/>
          </a:xfrm>
        </p:spPr>
        <p:txBody>
          <a:bodyPr>
            <a:noAutofit/>
          </a:bodyPr>
          <a:lstStyle/>
          <a:p>
            <a:r>
              <a:rPr lang="de-DE" sz="2000" dirty="0"/>
              <a:t>Die Arbeitsrealitäten unserer Befragungsteilnehmenden</a:t>
            </a:r>
            <a:endParaRPr lang="de-DE" sz="2000" dirty="0">
              <a:solidFill>
                <a:srgbClr val="000000"/>
              </a:solidFill>
            </a:endParaRPr>
          </a:p>
        </p:txBody>
      </p:sp>
      <p:graphicFrame>
        <p:nvGraphicFramePr>
          <p:cNvPr id="6" name="Diagramm 5">
            <a:extLst>
              <a:ext uri="{FF2B5EF4-FFF2-40B4-BE49-F238E27FC236}">
                <a16:creationId xmlns:a16="http://schemas.microsoft.com/office/drawing/2014/main" id="{869AD83A-9C03-C7CE-7ADB-6FF9D70FD9E7}"/>
              </a:ext>
            </a:extLst>
          </p:cNvPr>
          <p:cNvGraphicFramePr>
            <a:graphicFrameLocks/>
          </p:cNvGraphicFramePr>
          <p:nvPr>
            <p:extLst>
              <p:ext uri="{D42A27DB-BD31-4B8C-83A1-F6EECF244321}">
                <p14:modId xmlns:p14="http://schemas.microsoft.com/office/powerpoint/2010/main" val="2131015598"/>
              </p:ext>
            </p:extLst>
          </p:nvPr>
        </p:nvGraphicFramePr>
        <p:xfrm>
          <a:off x="457200" y="960432"/>
          <a:ext cx="395206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Diagramm 6">
            <a:extLst>
              <a:ext uri="{FF2B5EF4-FFF2-40B4-BE49-F238E27FC236}">
                <a16:creationId xmlns:a16="http://schemas.microsoft.com/office/drawing/2014/main" id="{2B29B60C-2B66-7CA0-3701-43944CCD91E0}"/>
              </a:ext>
            </a:extLst>
          </p:cNvPr>
          <p:cNvGraphicFramePr>
            <a:graphicFrameLocks/>
          </p:cNvGraphicFramePr>
          <p:nvPr>
            <p:extLst>
              <p:ext uri="{D42A27DB-BD31-4B8C-83A1-F6EECF244321}">
                <p14:modId xmlns:p14="http://schemas.microsoft.com/office/powerpoint/2010/main" val="2211690050"/>
              </p:ext>
            </p:extLst>
          </p:nvPr>
        </p:nvGraphicFramePr>
        <p:xfrm>
          <a:off x="4734733" y="960432"/>
          <a:ext cx="4054031"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9856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22EEA-5629-8803-7642-1BABE12EAA16}"/>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ABA08631-D99D-8CA5-F8E2-36D32AC14435}"/>
              </a:ext>
            </a:extLst>
          </p:cNvPr>
          <p:cNvSpPr>
            <a:spLocks noGrp="1"/>
          </p:cNvSpPr>
          <p:nvPr>
            <p:ph type="sldNum" sz="quarter" idx="12"/>
          </p:nvPr>
        </p:nvSpPr>
        <p:spPr/>
        <p:txBody>
          <a:bodyPr/>
          <a:lstStyle/>
          <a:p>
            <a:fld id="{398F31F2-0239-6642-8212-393F89E1AC2E}" type="slidenum">
              <a:rPr lang="de-DE" smtClean="0"/>
              <a:pPr/>
              <a:t>23</a:t>
            </a:fld>
            <a:endParaRPr lang="de-DE" dirty="0"/>
          </a:p>
        </p:txBody>
      </p:sp>
      <p:sp>
        <p:nvSpPr>
          <p:cNvPr id="5" name="Titel 1">
            <a:extLst>
              <a:ext uri="{FF2B5EF4-FFF2-40B4-BE49-F238E27FC236}">
                <a16:creationId xmlns:a16="http://schemas.microsoft.com/office/drawing/2014/main" id="{905B6661-9C50-1BE8-0FEA-3490B2F4A7CC}"/>
              </a:ext>
            </a:extLst>
          </p:cNvPr>
          <p:cNvSpPr>
            <a:spLocks noGrp="1"/>
          </p:cNvSpPr>
          <p:nvPr>
            <p:ph type="title"/>
          </p:nvPr>
        </p:nvSpPr>
        <p:spPr>
          <a:xfrm>
            <a:off x="457200" y="307104"/>
            <a:ext cx="7808686" cy="382108"/>
          </a:xfrm>
        </p:spPr>
        <p:txBody>
          <a:bodyPr>
            <a:noAutofit/>
          </a:bodyPr>
          <a:lstStyle/>
          <a:p>
            <a:r>
              <a:rPr lang="de-DE" sz="2000" dirty="0"/>
              <a:t>Die Arbeitsrealitäten unserer Befragungsteilnehmenden</a:t>
            </a:r>
            <a:endParaRPr lang="de-DE" sz="2000" dirty="0">
              <a:solidFill>
                <a:srgbClr val="000000"/>
              </a:solidFill>
            </a:endParaRPr>
          </a:p>
        </p:txBody>
      </p:sp>
      <p:graphicFrame>
        <p:nvGraphicFramePr>
          <p:cNvPr id="3" name="Diagramm 2">
            <a:extLst>
              <a:ext uri="{FF2B5EF4-FFF2-40B4-BE49-F238E27FC236}">
                <a16:creationId xmlns:a16="http://schemas.microsoft.com/office/drawing/2014/main" id="{F22735E5-8A3A-B16E-E8B0-FF3957F19972}"/>
              </a:ext>
            </a:extLst>
          </p:cNvPr>
          <p:cNvGraphicFramePr>
            <a:graphicFrameLocks/>
          </p:cNvGraphicFramePr>
          <p:nvPr>
            <p:extLst>
              <p:ext uri="{D42A27DB-BD31-4B8C-83A1-F6EECF244321}">
                <p14:modId xmlns:p14="http://schemas.microsoft.com/office/powerpoint/2010/main" val="4096729183"/>
              </p:ext>
            </p:extLst>
          </p:nvPr>
        </p:nvGraphicFramePr>
        <p:xfrm>
          <a:off x="457200" y="960432"/>
          <a:ext cx="395206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Diagramm 3">
            <a:extLst>
              <a:ext uri="{FF2B5EF4-FFF2-40B4-BE49-F238E27FC236}">
                <a16:creationId xmlns:a16="http://schemas.microsoft.com/office/drawing/2014/main" id="{B9F22574-CFD5-17A1-B624-598417B27AC6}"/>
              </a:ext>
            </a:extLst>
          </p:cNvPr>
          <p:cNvGraphicFramePr>
            <a:graphicFrameLocks/>
          </p:cNvGraphicFramePr>
          <p:nvPr>
            <p:extLst>
              <p:ext uri="{D42A27DB-BD31-4B8C-83A1-F6EECF244321}">
                <p14:modId xmlns:p14="http://schemas.microsoft.com/office/powerpoint/2010/main" val="1498955594"/>
              </p:ext>
            </p:extLst>
          </p:nvPr>
        </p:nvGraphicFramePr>
        <p:xfrm>
          <a:off x="4571999" y="960432"/>
          <a:ext cx="421676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1816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3FAED-455B-58B5-8C4C-079B1858540A}"/>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F504BF11-E8DD-8309-BA41-8D7197F8C8BE}"/>
              </a:ext>
            </a:extLst>
          </p:cNvPr>
          <p:cNvSpPr>
            <a:spLocks noGrp="1"/>
          </p:cNvSpPr>
          <p:nvPr>
            <p:ph type="sldNum" sz="quarter" idx="12"/>
          </p:nvPr>
        </p:nvSpPr>
        <p:spPr/>
        <p:txBody>
          <a:bodyPr/>
          <a:lstStyle/>
          <a:p>
            <a:fld id="{398F31F2-0239-6642-8212-393F89E1AC2E}" type="slidenum">
              <a:rPr lang="de-DE" smtClean="0"/>
              <a:pPr/>
              <a:t>24</a:t>
            </a:fld>
            <a:endParaRPr lang="de-DE" dirty="0"/>
          </a:p>
        </p:txBody>
      </p:sp>
      <p:sp>
        <p:nvSpPr>
          <p:cNvPr id="3" name="Titel 2">
            <a:extLst>
              <a:ext uri="{FF2B5EF4-FFF2-40B4-BE49-F238E27FC236}">
                <a16:creationId xmlns:a16="http://schemas.microsoft.com/office/drawing/2014/main" id="{D91FD664-EAAD-47D5-3BF1-B53F32C9898D}"/>
              </a:ext>
            </a:extLst>
          </p:cNvPr>
          <p:cNvSpPr>
            <a:spLocks noGrp="1"/>
          </p:cNvSpPr>
          <p:nvPr>
            <p:ph type="title"/>
          </p:nvPr>
        </p:nvSpPr>
        <p:spPr>
          <a:noFill/>
        </p:spPr>
        <p:txBody>
          <a:bodyPr>
            <a:noAutofit/>
          </a:bodyPr>
          <a:lstStyle/>
          <a:p>
            <a:r>
              <a:rPr lang="de-DE" sz="4000" b="0" dirty="0"/>
              <a:t>Die Erkenntnisse</a:t>
            </a:r>
          </a:p>
        </p:txBody>
      </p:sp>
      <p:pic>
        <p:nvPicPr>
          <p:cNvPr id="5" name="Bild 14">
            <a:extLst>
              <a:ext uri="{FF2B5EF4-FFF2-40B4-BE49-F238E27FC236}">
                <a16:creationId xmlns:a16="http://schemas.microsoft.com/office/drawing/2014/main" id="{80E820E4-8BA1-6386-A6B1-2BDE7593C15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0592" y="3408722"/>
            <a:ext cx="738073" cy="738073"/>
          </a:xfrm>
          <a:prstGeom prst="rect">
            <a:avLst/>
          </a:prstGeom>
        </p:spPr>
      </p:pic>
      <p:pic>
        <p:nvPicPr>
          <p:cNvPr id="6" name="Bild 28">
            <a:extLst>
              <a:ext uri="{FF2B5EF4-FFF2-40B4-BE49-F238E27FC236}">
                <a16:creationId xmlns:a16="http://schemas.microsoft.com/office/drawing/2014/main" id="{93FFB719-B47B-E37E-487E-1847B6CD48E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98416" y="3790206"/>
            <a:ext cx="738073" cy="738073"/>
          </a:xfrm>
          <a:prstGeom prst="rect">
            <a:avLst/>
          </a:prstGeom>
        </p:spPr>
      </p:pic>
      <p:pic>
        <p:nvPicPr>
          <p:cNvPr id="7" name="Bild 30">
            <a:extLst>
              <a:ext uri="{FF2B5EF4-FFF2-40B4-BE49-F238E27FC236}">
                <a16:creationId xmlns:a16="http://schemas.microsoft.com/office/drawing/2014/main" id="{8CE54470-B6DE-CC19-43DD-42C72BAB07A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44314" y="1360733"/>
            <a:ext cx="738073" cy="738073"/>
          </a:xfrm>
          <a:prstGeom prst="rect">
            <a:avLst/>
          </a:prstGeom>
        </p:spPr>
      </p:pic>
      <p:pic>
        <p:nvPicPr>
          <p:cNvPr id="8" name="Bild 37">
            <a:extLst>
              <a:ext uri="{FF2B5EF4-FFF2-40B4-BE49-F238E27FC236}">
                <a16:creationId xmlns:a16="http://schemas.microsoft.com/office/drawing/2014/main" id="{CB65B3AC-C733-7F49-1F8A-0946469C7EB3}"/>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36520" y="3052132"/>
            <a:ext cx="738073" cy="738073"/>
          </a:xfrm>
          <a:prstGeom prst="rect">
            <a:avLst/>
          </a:prstGeom>
        </p:spPr>
      </p:pic>
      <p:pic>
        <p:nvPicPr>
          <p:cNvPr id="9" name="Bild 41">
            <a:extLst>
              <a:ext uri="{FF2B5EF4-FFF2-40B4-BE49-F238E27FC236}">
                <a16:creationId xmlns:a16="http://schemas.microsoft.com/office/drawing/2014/main" id="{EC71F863-F7D9-ABA8-27E9-2B5AD90C331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79695" y="2842482"/>
            <a:ext cx="738071" cy="738071"/>
          </a:xfrm>
          <a:prstGeom prst="rect">
            <a:avLst/>
          </a:prstGeom>
        </p:spPr>
      </p:pic>
      <p:pic>
        <p:nvPicPr>
          <p:cNvPr id="10" name="Bild 44">
            <a:extLst>
              <a:ext uri="{FF2B5EF4-FFF2-40B4-BE49-F238E27FC236}">
                <a16:creationId xmlns:a16="http://schemas.microsoft.com/office/drawing/2014/main" id="{581338DD-BB9E-3DB2-1A86-CFBB12A9CCC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69720" y="3876757"/>
            <a:ext cx="738071" cy="738071"/>
          </a:xfrm>
          <a:prstGeom prst="rect">
            <a:avLst/>
          </a:prstGeom>
        </p:spPr>
      </p:pic>
      <p:pic>
        <p:nvPicPr>
          <p:cNvPr id="11" name="Bild 47">
            <a:extLst>
              <a:ext uri="{FF2B5EF4-FFF2-40B4-BE49-F238E27FC236}">
                <a16:creationId xmlns:a16="http://schemas.microsoft.com/office/drawing/2014/main" id="{CCA359F8-39E1-E562-4CED-FD39D7907235}"/>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88796" y="3052133"/>
            <a:ext cx="738073" cy="738073"/>
          </a:xfrm>
          <a:prstGeom prst="rect">
            <a:avLst/>
          </a:prstGeom>
        </p:spPr>
      </p:pic>
      <p:pic>
        <p:nvPicPr>
          <p:cNvPr id="12" name="Bild 14">
            <a:extLst>
              <a:ext uri="{FF2B5EF4-FFF2-40B4-BE49-F238E27FC236}">
                <a16:creationId xmlns:a16="http://schemas.microsoft.com/office/drawing/2014/main" id="{8F7213DD-C57A-0666-F76C-0D6624AE810B}"/>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623233" y="1716372"/>
            <a:ext cx="738071" cy="738071"/>
          </a:xfrm>
          <a:prstGeom prst="rect">
            <a:avLst/>
          </a:prstGeom>
        </p:spPr>
      </p:pic>
      <p:pic>
        <p:nvPicPr>
          <p:cNvPr id="13" name="Bild 28">
            <a:extLst>
              <a:ext uri="{FF2B5EF4-FFF2-40B4-BE49-F238E27FC236}">
                <a16:creationId xmlns:a16="http://schemas.microsoft.com/office/drawing/2014/main" id="{CC3DBA98-FDBE-959D-A7B7-B01EFBCBC679}"/>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89018" y="2506971"/>
            <a:ext cx="738071" cy="738071"/>
          </a:xfrm>
          <a:prstGeom prst="rect">
            <a:avLst/>
          </a:prstGeom>
        </p:spPr>
      </p:pic>
      <p:pic>
        <p:nvPicPr>
          <p:cNvPr id="14" name="Bild 30">
            <a:extLst>
              <a:ext uri="{FF2B5EF4-FFF2-40B4-BE49-F238E27FC236}">
                <a16:creationId xmlns:a16="http://schemas.microsoft.com/office/drawing/2014/main" id="{5F474D0F-128D-9D10-E1EB-87FA6BD7892E}"/>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294454" y="1107532"/>
            <a:ext cx="738071" cy="738071"/>
          </a:xfrm>
          <a:prstGeom prst="rect">
            <a:avLst/>
          </a:prstGeom>
        </p:spPr>
      </p:pic>
      <p:pic>
        <p:nvPicPr>
          <p:cNvPr id="15" name="Bild 37">
            <a:extLst>
              <a:ext uri="{FF2B5EF4-FFF2-40B4-BE49-F238E27FC236}">
                <a16:creationId xmlns:a16="http://schemas.microsoft.com/office/drawing/2014/main" id="{4BC937F8-8849-B672-5F3D-239E04A4476C}"/>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86189" y="2412951"/>
            <a:ext cx="738071" cy="738071"/>
          </a:xfrm>
          <a:prstGeom prst="rect">
            <a:avLst/>
          </a:prstGeom>
        </p:spPr>
      </p:pic>
      <p:pic>
        <p:nvPicPr>
          <p:cNvPr id="16" name="Bild 41">
            <a:extLst>
              <a:ext uri="{FF2B5EF4-FFF2-40B4-BE49-F238E27FC236}">
                <a16:creationId xmlns:a16="http://schemas.microsoft.com/office/drawing/2014/main" id="{F02E440D-5946-1B9C-C7BE-28574B8078A0}"/>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879154" y="2159791"/>
            <a:ext cx="738071" cy="738071"/>
          </a:xfrm>
          <a:prstGeom prst="rect">
            <a:avLst/>
          </a:prstGeom>
        </p:spPr>
      </p:pic>
      <p:pic>
        <p:nvPicPr>
          <p:cNvPr id="17" name="Bild 44">
            <a:extLst>
              <a:ext uri="{FF2B5EF4-FFF2-40B4-BE49-F238E27FC236}">
                <a16:creationId xmlns:a16="http://schemas.microsoft.com/office/drawing/2014/main" id="{C6268C3D-14DB-E095-2F30-2E6BBA1841E1}"/>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144315" y="3696920"/>
            <a:ext cx="738073" cy="738073"/>
          </a:xfrm>
          <a:prstGeom prst="rect">
            <a:avLst/>
          </a:prstGeom>
        </p:spPr>
      </p:pic>
      <p:pic>
        <p:nvPicPr>
          <p:cNvPr id="18" name="Bild 47">
            <a:extLst>
              <a:ext uri="{FF2B5EF4-FFF2-40B4-BE49-F238E27FC236}">
                <a16:creationId xmlns:a16="http://schemas.microsoft.com/office/drawing/2014/main" id="{344917FA-B415-200E-1118-BC7F8BF309B8}"/>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39629" y="2100133"/>
            <a:ext cx="738071" cy="738071"/>
          </a:xfrm>
          <a:prstGeom prst="rect">
            <a:avLst/>
          </a:prstGeom>
        </p:spPr>
      </p:pic>
      <p:sp>
        <p:nvSpPr>
          <p:cNvPr id="4" name="Titel 2">
            <a:extLst>
              <a:ext uri="{FF2B5EF4-FFF2-40B4-BE49-F238E27FC236}">
                <a16:creationId xmlns:a16="http://schemas.microsoft.com/office/drawing/2014/main" id="{123947D1-F038-F7BB-9B33-3322A569E3F6}"/>
              </a:ext>
            </a:extLst>
          </p:cNvPr>
          <p:cNvSpPr txBox="1">
            <a:spLocks/>
          </p:cNvSpPr>
          <p:nvPr/>
        </p:nvSpPr>
        <p:spPr>
          <a:xfrm>
            <a:off x="457200" y="1439428"/>
            <a:ext cx="3252866" cy="611620"/>
          </a:xfrm>
          <a:prstGeom prst="rect">
            <a:avLst/>
          </a:prstGeom>
          <a:noFill/>
        </p:spPr>
        <p:txBody>
          <a:bodyPr vert="horz" lIns="0" tIns="0" rIns="0" bIns="0" rtlCol="0" anchor="t" anchorCtr="0">
            <a:noAutofit/>
          </a:bodyPr>
          <a:lstStyle>
            <a:lvl1pPr algn="l" defTabSz="457337" rtl="0" eaLnBrk="1" latinLnBrk="0" hangingPunct="1">
              <a:spcBef>
                <a:spcPct val="0"/>
              </a:spcBef>
              <a:buNone/>
              <a:defRPr sz="2801" b="1" i="0" kern="1200" cap="all">
                <a:solidFill>
                  <a:schemeClr val="tx1"/>
                </a:solidFill>
                <a:latin typeface="Point Extra Bold" pitchFamily="2" charset="77"/>
                <a:ea typeface="+mj-ea"/>
                <a:cs typeface="Point Extra Bold"/>
              </a:defRPr>
            </a:lvl1pPr>
          </a:lstStyle>
          <a:p>
            <a:r>
              <a:rPr lang="de-DE" sz="1400" b="0" cap="none" dirty="0"/>
              <a:t>Um die gewünschte Mobilitäts-wende zu schaffen muss noch viel passieren. Insbesondere ist eine bessere Zusammenarbeit aller Akteure notwendig. Stadt, Land, Verkehrsunternehmen und die Betriebe in Karlsruhe mit ihren Beschäftigten- nur gemeinsam können wir die Herausforderungen bewältigen. </a:t>
            </a:r>
            <a:br>
              <a:rPr lang="de-DE" sz="1400" b="0" cap="none" dirty="0"/>
            </a:br>
            <a:r>
              <a:rPr lang="de-DE" sz="1400" b="0" cap="none" dirty="0"/>
              <a:t>Für ein Beförderungskonzept, das die Lebenswirklichkeit der Menschen zur Grundlage macht.</a:t>
            </a:r>
          </a:p>
        </p:txBody>
      </p:sp>
    </p:spTree>
    <p:extLst>
      <p:ext uri="{BB962C8B-B14F-4D97-AF65-F5344CB8AC3E}">
        <p14:creationId xmlns:p14="http://schemas.microsoft.com/office/powerpoint/2010/main" val="142487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398F31F2-0239-6642-8212-393F89E1AC2E}" type="slidenum">
              <a:rPr lang="de-DE" smtClean="0"/>
              <a:pPr/>
              <a:t>2</a:t>
            </a:fld>
            <a:endParaRPr lang="de-DE" dirty="0"/>
          </a:p>
        </p:txBody>
      </p:sp>
      <p:sp>
        <p:nvSpPr>
          <p:cNvPr id="3" name="Titel 2"/>
          <p:cNvSpPr>
            <a:spLocks noGrp="1"/>
          </p:cNvSpPr>
          <p:nvPr>
            <p:ph type="title"/>
          </p:nvPr>
        </p:nvSpPr>
        <p:spPr>
          <a:noFill/>
        </p:spPr>
        <p:txBody>
          <a:bodyPr>
            <a:noAutofit/>
          </a:bodyPr>
          <a:lstStyle/>
          <a:p>
            <a:r>
              <a:rPr lang="de-DE" sz="4000" b="0" dirty="0"/>
              <a:t>Die Ergebnisse</a:t>
            </a:r>
          </a:p>
        </p:txBody>
      </p:sp>
      <p:pic>
        <p:nvPicPr>
          <p:cNvPr id="5" name="Bild 14">
            <a:extLst>
              <a:ext uri="{FF2B5EF4-FFF2-40B4-BE49-F238E27FC236}">
                <a16:creationId xmlns:a16="http://schemas.microsoft.com/office/drawing/2014/main" id="{47150D9D-E67D-46BC-93C7-210FE67E369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0592" y="3408722"/>
            <a:ext cx="738073" cy="738073"/>
          </a:xfrm>
          <a:prstGeom prst="rect">
            <a:avLst/>
          </a:prstGeom>
        </p:spPr>
      </p:pic>
      <p:pic>
        <p:nvPicPr>
          <p:cNvPr id="6" name="Bild 28">
            <a:extLst>
              <a:ext uri="{FF2B5EF4-FFF2-40B4-BE49-F238E27FC236}">
                <a16:creationId xmlns:a16="http://schemas.microsoft.com/office/drawing/2014/main" id="{BA0D3C0D-4274-420C-B633-7E0FAEACE3D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98416" y="3790206"/>
            <a:ext cx="738073" cy="738073"/>
          </a:xfrm>
          <a:prstGeom prst="rect">
            <a:avLst/>
          </a:prstGeom>
        </p:spPr>
      </p:pic>
      <p:pic>
        <p:nvPicPr>
          <p:cNvPr id="7" name="Bild 30">
            <a:extLst>
              <a:ext uri="{FF2B5EF4-FFF2-40B4-BE49-F238E27FC236}">
                <a16:creationId xmlns:a16="http://schemas.microsoft.com/office/drawing/2014/main" id="{B9A60BF0-C249-4082-B86F-8ACC681C48A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44314" y="1360733"/>
            <a:ext cx="738073" cy="738073"/>
          </a:xfrm>
          <a:prstGeom prst="rect">
            <a:avLst/>
          </a:prstGeom>
        </p:spPr>
      </p:pic>
      <p:pic>
        <p:nvPicPr>
          <p:cNvPr id="8" name="Bild 37">
            <a:extLst>
              <a:ext uri="{FF2B5EF4-FFF2-40B4-BE49-F238E27FC236}">
                <a16:creationId xmlns:a16="http://schemas.microsoft.com/office/drawing/2014/main" id="{CEB67701-70C0-4FC7-99BB-FE0C5A98AA2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36520" y="3052132"/>
            <a:ext cx="738073" cy="738073"/>
          </a:xfrm>
          <a:prstGeom prst="rect">
            <a:avLst/>
          </a:prstGeom>
        </p:spPr>
      </p:pic>
      <p:pic>
        <p:nvPicPr>
          <p:cNvPr id="9" name="Bild 41">
            <a:extLst>
              <a:ext uri="{FF2B5EF4-FFF2-40B4-BE49-F238E27FC236}">
                <a16:creationId xmlns:a16="http://schemas.microsoft.com/office/drawing/2014/main" id="{0B00F5CF-798D-4C06-ACB0-B2A2A53E250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79695" y="2842482"/>
            <a:ext cx="738071" cy="738071"/>
          </a:xfrm>
          <a:prstGeom prst="rect">
            <a:avLst/>
          </a:prstGeom>
        </p:spPr>
      </p:pic>
      <p:pic>
        <p:nvPicPr>
          <p:cNvPr id="10" name="Bild 44">
            <a:extLst>
              <a:ext uri="{FF2B5EF4-FFF2-40B4-BE49-F238E27FC236}">
                <a16:creationId xmlns:a16="http://schemas.microsoft.com/office/drawing/2014/main" id="{86917D10-BDEE-44FD-B012-9753F5897DDE}"/>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69720" y="3876757"/>
            <a:ext cx="738071" cy="738071"/>
          </a:xfrm>
          <a:prstGeom prst="rect">
            <a:avLst/>
          </a:prstGeom>
        </p:spPr>
      </p:pic>
      <p:pic>
        <p:nvPicPr>
          <p:cNvPr id="11" name="Bild 47">
            <a:extLst>
              <a:ext uri="{FF2B5EF4-FFF2-40B4-BE49-F238E27FC236}">
                <a16:creationId xmlns:a16="http://schemas.microsoft.com/office/drawing/2014/main" id="{BA4F0D6C-7D09-4F21-BE57-43A2E32BE77A}"/>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88796" y="3052133"/>
            <a:ext cx="738073" cy="738073"/>
          </a:xfrm>
          <a:prstGeom prst="rect">
            <a:avLst/>
          </a:prstGeom>
        </p:spPr>
      </p:pic>
      <p:pic>
        <p:nvPicPr>
          <p:cNvPr id="12" name="Bild 14">
            <a:extLst>
              <a:ext uri="{FF2B5EF4-FFF2-40B4-BE49-F238E27FC236}">
                <a16:creationId xmlns:a16="http://schemas.microsoft.com/office/drawing/2014/main" id="{F8FEBE68-8854-4EAB-AC47-3487E3D2031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623233" y="1716372"/>
            <a:ext cx="738071" cy="738071"/>
          </a:xfrm>
          <a:prstGeom prst="rect">
            <a:avLst/>
          </a:prstGeom>
        </p:spPr>
      </p:pic>
      <p:pic>
        <p:nvPicPr>
          <p:cNvPr id="13" name="Bild 28">
            <a:extLst>
              <a:ext uri="{FF2B5EF4-FFF2-40B4-BE49-F238E27FC236}">
                <a16:creationId xmlns:a16="http://schemas.microsoft.com/office/drawing/2014/main" id="{5BAFE233-E70F-45CA-AD87-391E9EC70947}"/>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89018" y="2506971"/>
            <a:ext cx="738071" cy="738071"/>
          </a:xfrm>
          <a:prstGeom prst="rect">
            <a:avLst/>
          </a:prstGeom>
        </p:spPr>
      </p:pic>
      <p:pic>
        <p:nvPicPr>
          <p:cNvPr id="14" name="Bild 30">
            <a:extLst>
              <a:ext uri="{FF2B5EF4-FFF2-40B4-BE49-F238E27FC236}">
                <a16:creationId xmlns:a16="http://schemas.microsoft.com/office/drawing/2014/main" id="{79A5B176-07CD-4460-8D09-5D118B14006F}"/>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294454" y="1107532"/>
            <a:ext cx="738071" cy="738071"/>
          </a:xfrm>
          <a:prstGeom prst="rect">
            <a:avLst/>
          </a:prstGeom>
        </p:spPr>
      </p:pic>
      <p:pic>
        <p:nvPicPr>
          <p:cNvPr id="15" name="Bild 37">
            <a:extLst>
              <a:ext uri="{FF2B5EF4-FFF2-40B4-BE49-F238E27FC236}">
                <a16:creationId xmlns:a16="http://schemas.microsoft.com/office/drawing/2014/main" id="{D9D2D47A-472A-45A8-9807-80D362A7B08F}"/>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86189" y="2412951"/>
            <a:ext cx="738071" cy="738071"/>
          </a:xfrm>
          <a:prstGeom prst="rect">
            <a:avLst/>
          </a:prstGeom>
        </p:spPr>
      </p:pic>
      <p:pic>
        <p:nvPicPr>
          <p:cNvPr id="16" name="Bild 41">
            <a:extLst>
              <a:ext uri="{FF2B5EF4-FFF2-40B4-BE49-F238E27FC236}">
                <a16:creationId xmlns:a16="http://schemas.microsoft.com/office/drawing/2014/main" id="{554E57E6-03A7-40AF-B699-6BBE6620D529}"/>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879154" y="2159791"/>
            <a:ext cx="738071" cy="738071"/>
          </a:xfrm>
          <a:prstGeom prst="rect">
            <a:avLst/>
          </a:prstGeom>
        </p:spPr>
      </p:pic>
      <p:pic>
        <p:nvPicPr>
          <p:cNvPr id="17" name="Bild 44">
            <a:extLst>
              <a:ext uri="{FF2B5EF4-FFF2-40B4-BE49-F238E27FC236}">
                <a16:creationId xmlns:a16="http://schemas.microsoft.com/office/drawing/2014/main" id="{3E3F6C45-7E32-4F13-B854-2D0AD49F2D2D}"/>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144315" y="3696920"/>
            <a:ext cx="738073" cy="738073"/>
          </a:xfrm>
          <a:prstGeom prst="rect">
            <a:avLst/>
          </a:prstGeom>
        </p:spPr>
      </p:pic>
      <p:pic>
        <p:nvPicPr>
          <p:cNvPr id="18" name="Bild 47">
            <a:extLst>
              <a:ext uri="{FF2B5EF4-FFF2-40B4-BE49-F238E27FC236}">
                <a16:creationId xmlns:a16="http://schemas.microsoft.com/office/drawing/2014/main" id="{C951A2FA-DAFE-4442-B81A-CD4CD9146BAD}"/>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39629" y="2100133"/>
            <a:ext cx="738071" cy="738071"/>
          </a:xfrm>
          <a:prstGeom prst="rect">
            <a:avLst/>
          </a:prstGeom>
        </p:spPr>
      </p:pic>
      <p:sp>
        <p:nvSpPr>
          <p:cNvPr id="4" name="Titel 2">
            <a:extLst>
              <a:ext uri="{FF2B5EF4-FFF2-40B4-BE49-F238E27FC236}">
                <a16:creationId xmlns:a16="http://schemas.microsoft.com/office/drawing/2014/main" id="{DA56B07C-6D13-46C6-CF13-2ABC065A603B}"/>
              </a:ext>
            </a:extLst>
          </p:cNvPr>
          <p:cNvSpPr txBox="1">
            <a:spLocks/>
          </p:cNvSpPr>
          <p:nvPr/>
        </p:nvSpPr>
        <p:spPr>
          <a:xfrm>
            <a:off x="457200" y="1371973"/>
            <a:ext cx="3887708" cy="611620"/>
          </a:xfrm>
          <a:prstGeom prst="rect">
            <a:avLst/>
          </a:prstGeom>
          <a:noFill/>
        </p:spPr>
        <p:txBody>
          <a:bodyPr vert="horz" lIns="0" tIns="0" rIns="0" bIns="0" rtlCol="0" anchor="t" anchorCtr="0">
            <a:noAutofit/>
          </a:bodyPr>
          <a:lstStyle>
            <a:lvl1pPr algn="l" defTabSz="457337" rtl="0" eaLnBrk="1" latinLnBrk="0" hangingPunct="1">
              <a:spcBef>
                <a:spcPct val="0"/>
              </a:spcBef>
              <a:buNone/>
              <a:defRPr sz="2801" b="1" i="0" kern="1200" cap="all">
                <a:solidFill>
                  <a:schemeClr val="tx1"/>
                </a:solidFill>
                <a:latin typeface="Point Extra Bold" pitchFamily="2" charset="77"/>
                <a:ea typeface="+mj-ea"/>
                <a:cs typeface="Point Extra Bold"/>
              </a:defRPr>
            </a:lvl1pPr>
          </a:lstStyle>
          <a:p>
            <a:r>
              <a:rPr lang="de-DE" sz="2400" b="0" cap="none" dirty="0"/>
              <a:t>Das Mobilitätsverhalten der Befragungsteilnehmenden</a:t>
            </a:r>
          </a:p>
        </p:txBody>
      </p:sp>
    </p:spTree>
    <p:extLst>
      <p:ext uri="{BB962C8B-B14F-4D97-AF65-F5344CB8AC3E}">
        <p14:creationId xmlns:p14="http://schemas.microsoft.com/office/powerpoint/2010/main" val="3555340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FDA926-1B9E-0763-4703-3ECAFBE640A3}"/>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11CF5018-396F-34C9-3340-C7060314AC65}"/>
              </a:ext>
            </a:extLst>
          </p:cNvPr>
          <p:cNvSpPr>
            <a:spLocks noGrp="1"/>
          </p:cNvSpPr>
          <p:nvPr>
            <p:ph type="sldNum" sz="quarter" idx="12"/>
          </p:nvPr>
        </p:nvSpPr>
        <p:spPr/>
        <p:txBody>
          <a:bodyPr/>
          <a:lstStyle/>
          <a:p>
            <a:fld id="{398F31F2-0239-6642-8212-393F89E1AC2E}" type="slidenum">
              <a:rPr lang="de-DE" smtClean="0"/>
              <a:pPr/>
              <a:t>3</a:t>
            </a:fld>
            <a:endParaRPr lang="de-DE" dirty="0"/>
          </a:p>
        </p:txBody>
      </p:sp>
      <p:sp>
        <p:nvSpPr>
          <p:cNvPr id="2" name="Titel 1">
            <a:extLst>
              <a:ext uri="{FF2B5EF4-FFF2-40B4-BE49-F238E27FC236}">
                <a16:creationId xmlns:a16="http://schemas.microsoft.com/office/drawing/2014/main" id="{442C72A3-5034-804D-871E-8809F32EB1C6}"/>
              </a:ext>
            </a:extLst>
          </p:cNvPr>
          <p:cNvSpPr>
            <a:spLocks noGrp="1"/>
          </p:cNvSpPr>
          <p:nvPr>
            <p:ph type="title"/>
          </p:nvPr>
        </p:nvSpPr>
        <p:spPr>
          <a:xfrm>
            <a:off x="457200" y="307104"/>
            <a:ext cx="7808686" cy="382108"/>
          </a:xfrm>
        </p:spPr>
        <p:txBody>
          <a:bodyPr>
            <a:normAutofit/>
          </a:bodyPr>
          <a:lstStyle/>
          <a:p>
            <a:r>
              <a:rPr lang="de-DE" sz="2400" dirty="0"/>
              <a:t>Verkehrsmittel auf dem Weg zur Arbeit</a:t>
            </a:r>
            <a:endParaRPr lang="de-DE" sz="2400" dirty="0">
              <a:solidFill>
                <a:srgbClr val="000000"/>
              </a:solidFill>
            </a:endParaRPr>
          </a:p>
        </p:txBody>
      </p:sp>
      <p:graphicFrame>
        <p:nvGraphicFramePr>
          <p:cNvPr id="9" name="Inhaltsplatzhalter 8">
            <a:extLst>
              <a:ext uri="{FF2B5EF4-FFF2-40B4-BE49-F238E27FC236}">
                <a16:creationId xmlns:a16="http://schemas.microsoft.com/office/drawing/2014/main" id="{BF282B59-FC84-6E1A-C92B-827D78C222BD}"/>
              </a:ext>
            </a:extLst>
          </p:cNvPr>
          <p:cNvGraphicFramePr>
            <a:graphicFrameLocks noGrp="1"/>
          </p:cNvGraphicFramePr>
          <p:nvPr>
            <p:ph sz="quarter" idx="13"/>
            <p:extLst>
              <p:ext uri="{D42A27DB-BD31-4B8C-83A1-F6EECF244321}">
                <p14:modId xmlns:p14="http://schemas.microsoft.com/office/powerpoint/2010/main" val="1983858490"/>
              </p:ext>
            </p:extLst>
          </p:nvPr>
        </p:nvGraphicFramePr>
        <p:xfrm>
          <a:off x="468313" y="689212"/>
          <a:ext cx="7810500" cy="3036628"/>
        </p:xfrm>
        <a:graphic>
          <a:graphicData uri="http://schemas.openxmlformats.org/drawingml/2006/chart">
            <c:chart xmlns:c="http://schemas.openxmlformats.org/drawingml/2006/chart" xmlns:r="http://schemas.openxmlformats.org/officeDocument/2006/relationships" r:id="rId3"/>
          </a:graphicData>
        </a:graphic>
      </p:graphicFrame>
      <p:sp>
        <p:nvSpPr>
          <p:cNvPr id="10" name="Inhaltsplatzhalter 6">
            <a:extLst>
              <a:ext uri="{FF2B5EF4-FFF2-40B4-BE49-F238E27FC236}">
                <a16:creationId xmlns:a16="http://schemas.microsoft.com/office/drawing/2014/main" id="{8BCD7EDC-4E4D-CE62-8219-A0A52D32551A}"/>
              </a:ext>
            </a:extLst>
          </p:cNvPr>
          <p:cNvSpPr txBox="1">
            <a:spLocks/>
          </p:cNvSpPr>
          <p:nvPr/>
        </p:nvSpPr>
        <p:spPr>
          <a:xfrm>
            <a:off x="865187" y="3725840"/>
            <a:ext cx="7413625" cy="873456"/>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200" dirty="0">
                <a:latin typeface="DGB" panose="020B0406020204020204" pitchFamily="34" charset="0"/>
              </a:rPr>
              <a:t>Nahezu zwei Drittel der Befragten nutzen das eigene Kfz für den Arbeitsweg. Darunter nutzen 83 Prozent noch einen Benziner bzw. Diesel, 8 Prozent ein Elektroauto und 5 Prozent einen Hybrid.</a:t>
            </a:r>
          </a:p>
          <a:p>
            <a:pPr>
              <a:buFont typeface="Wingdings" panose="05000000000000000000" pitchFamily="2" charset="2"/>
              <a:buChar char="§"/>
            </a:pPr>
            <a:r>
              <a:rPr lang="de-DE" sz="1200" dirty="0">
                <a:latin typeface="DGB" panose="020B0406020204020204" pitchFamily="34" charset="0"/>
              </a:rPr>
              <a:t>Ein Sechstel fährt mit dem Rad zum Arbeitsplatz, davon sind nur ein Fünftel E-Bikes.</a:t>
            </a:r>
          </a:p>
          <a:p>
            <a:pPr>
              <a:buFont typeface="Wingdings" panose="05000000000000000000" pitchFamily="2" charset="2"/>
              <a:buChar char="§"/>
            </a:pPr>
            <a:r>
              <a:rPr lang="de-DE" sz="1200" dirty="0">
                <a:latin typeface="DGB" panose="020B0406020204020204" pitchFamily="34" charset="0"/>
              </a:rPr>
              <a:t>Etwa ein Sechstel nutzt für den Arbeitsweg den ÖPNV, darunter maßgeblich die S-Bahn bzw. Straßenbahn.</a:t>
            </a:r>
          </a:p>
        </p:txBody>
      </p:sp>
    </p:spTree>
    <p:extLst>
      <p:ext uri="{BB962C8B-B14F-4D97-AF65-F5344CB8AC3E}">
        <p14:creationId xmlns:p14="http://schemas.microsoft.com/office/powerpoint/2010/main" val="230772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E6C91-8220-8214-4521-44610AA92479}"/>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D578A8A7-1666-7812-18D3-DE693BC93D05}"/>
              </a:ext>
            </a:extLst>
          </p:cNvPr>
          <p:cNvSpPr>
            <a:spLocks noGrp="1"/>
          </p:cNvSpPr>
          <p:nvPr>
            <p:ph type="sldNum" sz="quarter" idx="12"/>
          </p:nvPr>
        </p:nvSpPr>
        <p:spPr/>
        <p:txBody>
          <a:bodyPr/>
          <a:lstStyle/>
          <a:p>
            <a:fld id="{398F31F2-0239-6642-8212-393F89E1AC2E}" type="slidenum">
              <a:rPr lang="de-DE" smtClean="0"/>
              <a:pPr/>
              <a:t>4</a:t>
            </a:fld>
            <a:endParaRPr lang="de-DE" dirty="0"/>
          </a:p>
        </p:txBody>
      </p:sp>
      <p:sp>
        <p:nvSpPr>
          <p:cNvPr id="2" name="Titel 1">
            <a:extLst>
              <a:ext uri="{FF2B5EF4-FFF2-40B4-BE49-F238E27FC236}">
                <a16:creationId xmlns:a16="http://schemas.microsoft.com/office/drawing/2014/main" id="{6473BCAE-EF2F-E24B-8119-80EE60326213}"/>
              </a:ext>
            </a:extLst>
          </p:cNvPr>
          <p:cNvSpPr>
            <a:spLocks noGrp="1"/>
          </p:cNvSpPr>
          <p:nvPr>
            <p:ph type="title"/>
          </p:nvPr>
        </p:nvSpPr>
        <p:spPr>
          <a:xfrm>
            <a:off x="457200" y="307104"/>
            <a:ext cx="7808686" cy="382108"/>
          </a:xfrm>
        </p:spPr>
        <p:txBody>
          <a:bodyPr>
            <a:normAutofit/>
          </a:bodyPr>
          <a:lstStyle/>
          <a:p>
            <a:r>
              <a:rPr lang="de-DE" sz="2400" dirty="0"/>
              <a:t>Hauptgründe für die Wahl des Verkehrsmittels</a:t>
            </a:r>
            <a:endParaRPr lang="de-DE" sz="2400" dirty="0">
              <a:solidFill>
                <a:srgbClr val="000000"/>
              </a:solidFill>
            </a:endParaRPr>
          </a:p>
        </p:txBody>
      </p:sp>
      <p:sp>
        <p:nvSpPr>
          <p:cNvPr id="10" name="Inhaltsplatzhalter 6">
            <a:extLst>
              <a:ext uri="{FF2B5EF4-FFF2-40B4-BE49-F238E27FC236}">
                <a16:creationId xmlns:a16="http://schemas.microsoft.com/office/drawing/2014/main" id="{8E68508B-1E05-5D05-C000-C103ED2C0998}"/>
              </a:ext>
            </a:extLst>
          </p:cNvPr>
          <p:cNvSpPr txBox="1">
            <a:spLocks/>
          </p:cNvSpPr>
          <p:nvPr/>
        </p:nvSpPr>
        <p:spPr>
          <a:xfrm>
            <a:off x="865187" y="3462728"/>
            <a:ext cx="7413625" cy="1136568"/>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050" dirty="0">
                <a:latin typeface="DGB" panose="020B0406020204020204" pitchFamily="34" charset="0"/>
              </a:rPr>
              <a:t>Kfz-Nutzer*innen wählen das Kfz vor allem wegen der Schnelligkeit (72,4 %), der Bequemlichkeit (38 %), der Unzuverlässigkeit des ÖPNV (37 %) und der Arbeitszeiten (31,8 %).</a:t>
            </a:r>
          </a:p>
          <a:p>
            <a:pPr>
              <a:buFont typeface="Wingdings" panose="05000000000000000000" pitchFamily="2" charset="2"/>
              <a:buChar char="§"/>
            </a:pPr>
            <a:r>
              <a:rPr lang="de-DE" sz="1050" dirty="0">
                <a:latin typeface="DGB" panose="020B0406020204020204" pitchFamily="34" charset="0"/>
              </a:rPr>
              <a:t>Nutzer*innen des ÖPNV wählen diesen wegen der Kosten (47,4 %), der Umweltfreundlichkeit (44,2 %), des Klimaschutzes (35,7 %) und der Bequemlichkeit (33,1 %).</a:t>
            </a:r>
          </a:p>
          <a:p>
            <a:pPr>
              <a:buFont typeface="Wingdings" panose="05000000000000000000" pitchFamily="2" charset="2"/>
              <a:buChar char="§"/>
            </a:pPr>
            <a:r>
              <a:rPr lang="de-DE" sz="1050" dirty="0">
                <a:latin typeface="DGB" panose="020B0406020204020204" pitchFamily="34" charset="0"/>
              </a:rPr>
              <a:t>Radfahrer*innen radeln weil es gesünder (67,1 %) und umweltfreundlich ist (64,6 %), das Klima schützt (54 %) sowie schneller (46 %) und günstiger ist (44,7 %).</a:t>
            </a:r>
          </a:p>
        </p:txBody>
      </p:sp>
      <p:graphicFrame>
        <p:nvGraphicFramePr>
          <p:cNvPr id="7" name="Diagramm 6">
            <a:extLst>
              <a:ext uri="{FF2B5EF4-FFF2-40B4-BE49-F238E27FC236}">
                <a16:creationId xmlns:a16="http://schemas.microsoft.com/office/drawing/2014/main" id="{AAC11F41-B94E-424E-C9AA-00E2C943B998}"/>
              </a:ext>
            </a:extLst>
          </p:cNvPr>
          <p:cNvGraphicFramePr>
            <a:graphicFrameLocks/>
          </p:cNvGraphicFramePr>
          <p:nvPr>
            <p:extLst>
              <p:ext uri="{D42A27DB-BD31-4B8C-83A1-F6EECF244321}">
                <p14:modId xmlns:p14="http://schemas.microsoft.com/office/powerpoint/2010/main" val="4235647480"/>
              </p:ext>
            </p:extLst>
          </p:nvPr>
        </p:nvGraphicFramePr>
        <p:xfrm>
          <a:off x="455386" y="689214"/>
          <a:ext cx="7810500" cy="2773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130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1C47B-BE02-84AD-BDD6-521179778743}"/>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6BB58A20-AABE-683E-08B0-6E8B832F4B13}"/>
              </a:ext>
            </a:extLst>
          </p:cNvPr>
          <p:cNvSpPr>
            <a:spLocks noGrp="1"/>
          </p:cNvSpPr>
          <p:nvPr>
            <p:ph type="sldNum" sz="quarter" idx="12"/>
          </p:nvPr>
        </p:nvSpPr>
        <p:spPr/>
        <p:txBody>
          <a:bodyPr/>
          <a:lstStyle/>
          <a:p>
            <a:fld id="{398F31F2-0239-6642-8212-393F89E1AC2E}" type="slidenum">
              <a:rPr lang="de-DE" smtClean="0"/>
              <a:pPr/>
              <a:t>5</a:t>
            </a:fld>
            <a:endParaRPr lang="de-DE" dirty="0"/>
          </a:p>
        </p:txBody>
      </p:sp>
      <p:sp>
        <p:nvSpPr>
          <p:cNvPr id="2" name="Titel 1">
            <a:extLst>
              <a:ext uri="{FF2B5EF4-FFF2-40B4-BE49-F238E27FC236}">
                <a16:creationId xmlns:a16="http://schemas.microsoft.com/office/drawing/2014/main" id="{A05B59BF-1B1B-DF99-A465-ED60678D01AA}"/>
              </a:ext>
            </a:extLst>
          </p:cNvPr>
          <p:cNvSpPr>
            <a:spLocks noGrp="1"/>
          </p:cNvSpPr>
          <p:nvPr>
            <p:ph type="title"/>
          </p:nvPr>
        </p:nvSpPr>
        <p:spPr>
          <a:xfrm>
            <a:off x="457200" y="307104"/>
            <a:ext cx="7808686" cy="382108"/>
          </a:xfrm>
        </p:spPr>
        <p:txBody>
          <a:bodyPr>
            <a:noAutofit/>
          </a:bodyPr>
          <a:lstStyle/>
          <a:p>
            <a:r>
              <a:rPr lang="de-DE" sz="1800" dirty="0"/>
              <a:t>Hinderungsgründe für die Nutzung von ÖPNV und/oder Fahrräder</a:t>
            </a:r>
          </a:p>
        </p:txBody>
      </p:sp>
      <p:sp>
        <p:nvSpPr>
          <p:cNvPr id="10" name="Inhaltsplatzhalter 6">
            <a:extLst>
              <a:ext uri="{FF2B5EF4-FFF2-40B4-BE49-F238E27FC236}">
                <a16:creationId xmlns:a16="http://schemas.microsoft.com/office/drawing/2014/main" id="{4C374945-A4EB-EEC4-2694-3256EFE47D99}"/>
              </a:ext>
            </a:extLst>
          </p:cNvPr>
          <p:cNvSpPr txBox="1">
            <a:spLocks/>
          </p:cNvSpPr>
          <p:nvPr/>
        </p:nvSpPr>
        <p:spPr>
          <a:xfrm>
            <a:off x="865187" y="3466532"/>
            <a:ext cx="7413625" cy="1132764"/>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050" dirty="0">
                <a:latin typeface="DGB" panose="020B0406020204020204" pitchFamily="34" charset="0"/>
              </a:rPr>
              <a:t>Danach gefragt, weshalb Arbeitnehmer*innen den ÖPNV und/oder das Fahrrad nicht für den Arbeitsweg nutzen, wird deutlich, dass es maßgeblich an der langen Anfahrtszeit (474 Nennungen) bzw. fehlenden Direktverbindungen des ÖPNV (466) liegt. Daneben sind das unzureichende Angebot an ÖPNV sowie unzureichender Anbindungen an den Arbeitsplatz die weiteren Hinderungsgründe.</a:t>
            </a:r>
          </a:p>
          <a:p>
            <a:pPr>
              <a:buFont typeface="Wingdings" panose="05000000000000000000" pitchFamily="2" charset="2"/>
              <a:buChar char="§"/>
            </a:pPr>
            <a:r>
              <a:rPr lang="de-DE" sz="1050" dirty="0">
                <a:latin typeface="DGB" panose="020B0406020204020204" pitchFamily="34" charset="0"/>
              </a:rPr>
              <a:t>Weit weniger problematisch sind der Mangel an Parkmöglichkeiten für Fahrräder, fehlende Fahrradinfrastruktur oder Sicherheitsbedenken.</a:t>
            </a:r>
          </a:p>
        </p:txBody>
      </p:sp>
      <p:graphicFrame>
        <p:nvGraphicFramePr>
          <p:cNvPr id="7" name="Inhaltsplatzhalter 6">
            <a:extLst>
              <a:ext uri="{FF2B5EF4-FFF2-40B4-BE49-F238E27FC236}">
                <a16:creationId xmlns:a16="http://schemas.microsoft.com/office/drawing/2014/main" id="{8C7459D3-292C-659A-4DF8-5B707593ECE5}"/>
              </a:ext>
            </a:extLst>
          </p:cNvPr>
          <p:cNvGraphicFramePr>
            <a:graphicFrameLocks noGrp="1"/>
          </p:cNvGraphicFramePr>
          <p:nvPr>
            <p:ph sz="quarter" idx="13"/>
            <p:extLst>
              <p:ext uri="{D42A27DB-BD31-4B8C-83A1-F6EECF244321}">
                <p14:modId xmlns:p14="http://schemas.microsoft.com/office/powerpoint/2010/main" val="2121550947"/>
              </p:ext>
            </p:extLst>
          </p:nvPr>
        </p:nvGraphicFramePr>
        <p:xfrm>
          <a:off x="468313" y="689214"/>
          <a:ext cx="7810500" cy="27773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2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B9DC9-3152-1C60-E363-93813F3BEBF5}"/>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7A98BE85-9E71-F896-67B0-C301B49BF093}"/>
              </a:ext>
            </a:extLst>
          </p:cNvPr>
          <p:cNvSpPr>
            <a:spLocks noGrp="1"/>
          </p:cNvSpPr>
          <p:nvPr>
            <p:ph type="sldNum" sz="quarter" idx="12"/>
          </p:nvPr>
        </p:nvSpPr>
        <p:spPr/>
        <p:txBody>
          <a:bodyPr/>
          <a:lstStyle/>
          <a:p>
            <a:fld id="{398F31F2-0239-6642-8212-393F89E1AC2E}" type="slidenum">
              <a:rPr lang="de-DE" smtClean="0"/>
              <a:pPr/>
              <a:t>6</a:t>
            </a:fld>
            <a:endParaRPr lang="de-DE" dirty="0"/>
          </a:p>
        </p:txBody>
      </p:sp>
      <p:sp>
        <p:nvSpPr>
          <p:cNvPr id="2" name="Titel 1">
            <a:extLst>
              <a:ext uri="{FF2B5EF4-FFF2-40B4-BE49-F238E27FC236}">
                <a16:creationId xmlns:a16="http://schemas.microsoft.com/office/drawing/2014/main" id="{84580468-C958-3693-EA47-E3A32555408E}"/>
              </a:ext>
            </a:extLst>
          </p:cNvPr>
          <p:cNvSpPr>
            <a:spLocks noGrp="1"/>
          </p:cNvSpPr>
          <p:nvPr>
            <p:ph type="title"/>
          </p:nvPr>
        </p:nvSpPr>
        <p:spPr>
          <a:xfrm>
            <a:off x="457200" y="307104"/>
            <a:ext cx="7808686" cy="382108"/>
          </a:xfrm>
        </p:spPr>
        <p:txBody>
          <a:bodyPr>
            <a:normAutofit/>
          </a:bodyPr>
          <a:lstStyle/>
          <a:p>
            <a:r>
              <a:rPr lang="de-DE" sz="2400" dirty="0"/>
              <a:t>Was sind die Gründe, weshalb Sie den ÖPNV nutzen?</a:t>
            </a:r>
            <a:endParaRPr lang="de-DE" sz="2400" dirty="0">
              <a:solidFill>
                <a:srgbClr val="000000"/>
              </a:solidFill>
            </a:endParaRPr>
          </a:p>
        </p:txBody>
      </p:sp>
      <p:sp>
        <p:nvSpPr>
          <p:cNvPr id="10" name="Inhaltsplatzhalter 6">
            <a:extLst>
              <a:ext uri="{FF2B5EF4-FFF2-40B4-BE49-F238E27FC236}">
                <a16:creationId xmlns:a16="http://schemas.microsoft.com/office/drawing/2014/main" id="{B2837CF2-B25A-6CB3-7D0A-2B13CE442890}"/>
              </a:ext>
            </a:extLst>
          </p:cNvPr>
          <p:cNvSpPr txBox="1">
            <a:spLocks/>
          </p:cNvSpPr>
          <p:nvPr/>
        </p:nvSpPr>
        <p:spPr>
          <a:xfrm>
            <a:off x="865187" y="3440243"/>
            <a:ext cx="7413625" cy="115905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a:buFont typeface="Wingdings" panose="05000000000000000000" pitchFamily="2" charset="2"/>
              <a:buChar char="§"/>
            </a:pPr>
            <a:r>
              <a:rPr lang="de-DE" sz="1050" dirty="0">
                <a:latin typeface="DGB" panose="020B0406020204020204" pitchFamily="34" charset="0"/>
              </a:rPr>
              <a:t>Gefragt nach den Beweggründen der ÖPNV-Nutzung wird deutlich, dass der Beitrag zum Klimaschutz die meisten Befragungsteilnehmenden (203) dazu motiviert.</a:t>
            </a:r>
          </a:p>
          <a:p>
            <a:pPr>
              <a:buFont typeface="Wingdings" panose="05000000000000000000" pitchFamily="2" charset="2"/>
              <a:buChar char="§"/>
            </a:pPr>
            <a:r>
              <a:rPr lang="de-DE" sz="1050" dirty="0">
                <a:latin typeface="DGB" panose="020B0406020204020204" pitchFamily="34" charset="0"/>
              </a:rPr>
              <a:t>Auch die Kostenfrage spielt für viele Befragte (150) eine große Rolle, ebenso wie die Stressvermeidung im Straßenverkehr durch die ÖPNV-Nutzung (148). Hinzu kommt, dass mit dem ÖPNV die Ziele erreichbar sind (134). Und 117 Teilnehmende nennen die Einführung des Deutschlandtickets als einen weiteren Beweggrund.</a:t>
            </a:r>
          </a:p>
          <a:p>
            <a:pPr>
              <a:buFont typeface="Wingdings" panose="05000000000000000000" pitchFamily="2" charset="2"/>
              <a:buChar char="§"/>
            </a:pPr>
            <a:r>
              <a:rPr lang="de-DE" sz="1050" dirty="0">
                <a:latin typeface="DGB" panose="020B0406020204020204" pitchFamily="34" charset="0"/>
              </a:rPr>
              <a:t>Weniger bedeutsam scheint die Frage nach der Parkplatzproblematik zu sein, ob am Wohn- oder am Arbeitsort.</a:t>
            </a:r>
          </a:p>
        </p:txBody>
      </p:sp>
      <p:graphicFrame>
        <p:nvGraphicFramePr>
          <p:cNvPr id="5" name="Inhaltsplatzhalter 4">
            <a:extLst>
              <a:ext uri="{FF2B5EF4-FFF2-40B4-BE49-F238E27FC236}">
                <a16:creationId xmlns:a16="http://schemas.microsoft.com/office/drawing/2014/main" id="{36DAD43D-E0E3-3E41-C6D6-3AF7690B9AB4}"/>
              </a:ext>
            </a:extLst>
          </p:cNvPr>
          <p:cNvGraphicFramePr>
            <a:graphicFrameLocks noGrp="1"/>
          </p:cNvGraphicFramePr>
          <p:nvPr>
            <p:ph sz="quarter" idx="13"/>
            <p:extLst>
              <p:ext uri="{D42A27DB-BD31-4B8C-83A1-F6EECF244321}">
                <p14:modId xmlns:p14="http://schemas.microsoft.com/office/powerpoint/2010/main" val="3729901776"/>
              </p:ext>
            </p:extLst>
          </p:nvPr>
        </p:nvGraphicFramePr>
        <p:xfrm>
          <a:off x="468313" y="816965"/>
          <a:ext cx="7810500" cy="26232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4654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a:extLst>
            <a:ext uri="{FF2B5EF4-FFF2-40B4-BE49-F238E27FC236}">
              <a16:creationId xmlns:a16="http://schemas.microsoft.com/office/drawing/2014/main" id="{FAA5E102-F01F-3323-DAA2-536807C648DA}"/>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9009FE8-1D63-940F-8B5C-31DD13AD66C7}"/>
              </a:ext>
            </a:extLst>
          </p:cNvPr>
          <p:cNvSpPr>
            <a:spLocks noGrp="1"/>
          </p:cNvSpPr>
          <p:nvPr>
            <p:ph type="sldNum" sz="quarter" idx="12"/>
          </p:nvPr>
        </p:nvSpPr>
        <p:spPr/>
        <p:txBody>
          <a:bodyPr/>
          <a:lstStyle/>
          <a:p>
            <a:fld id="{398F31F2-0239-6642-8212-393F89E1AC2E}" type="slidenum">
              <a:rPr lang="de-DE" smtClean="0"/>
              <a:pPr/>
              <a:t>7</a:t>
            </a:fld>
            <a:endParaRPr lang="de-DE" dirty="0"/>
          </a:p>
        </p:txBody>
      </p:sp>
      <p:sp>
        <p:nvSpPr>
          <p:cNvPr id="3" name="Titel 2">
            <a:extLst>
              <a:ext uri="{FF2B5EF4-FFF2-40B4-BE49-F238E27FC236}">
                <a16:creationId xmlns:a16="http://schemas.microsoft.com/office/drawing/2014/main" id="{86DF9742-E03A-6368-928C-2D8827105EBC}"/>
              </a:ext>
            </a:extLst>
          </p:cNvPr>
          <p:cNvSpPr>
            <a:spLocks noGrp="1"/>
          </p:cNvSpPr>
          <p:nvPr>
            <p:ph type="title"/>
          </p:nvPr>
        </p:nvSpPr>
        <p:spPr>
          <a:noFill/>
        </p:spPr>
        <p:txBody>
          <a:bodyPr>
            <a:noAutofit/>
          </a:bodyPr>
          <a:lstStyle/>
          <a:p>
            <a:r>
              <a:rPr lang="de-DE" sz="4000" b="0" dirty="0"/>
              <a:t>Die Ergebnisse</a:t>
            </a:r>
          </a:p>
        </p:txBody>
      </p:sp>
      <p:pic>
        <p:nvPicPr>
          <p:cNvPr id="5" name="Bild 14">
            <a:extLst>
              <a:ext uri="{FF2B5EF4-FFF2-40B4-BE49-F238E27FC236}">
                <a16:creationId xmlns:a16="http://schemas.microsoft.com/office/drawing/2014/main" id="{B0B77C81-E1A6-12B8-BBA4-CD0C72131C8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0592" y="3408722"/>
            <a:ext cx="738073" cy="738073"/>
          </a:xfrm>
          <a:prstGeom prst="rect">
            <a:avLst/>
          </a:prstGeom>
        </p:spPr>
      </p:pic>
      <p:pic>
        <p:nvPicPr>
          <p:cNvPr id="6" name="Bild 28">
            <a:extLst>
              <a:ext uri="{FF2B5EF4-FFF2-40B4-BE49-F238E27FC236}">
                <a16:creationId xmlns:a16="http://schemas.microsoft.com/office/drawing/2014/main" id="{6A648E7F-8042-B2EF-EA6E-F91BA1170EA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98416" y="3790206"/>
            <a:ext cx="738073" cy="738073"/>
          </a:xfrm>
          <a:prstGeom prst="rect">
            <a:avLst/>
          </a:prstGeom>
        </p:spPr>
      </p:pic>
      <p:pic>
        <p:nvPicPr>
          <p:cNvPr id="7" name="Bild 30">
            <a:extLst>
              <a:ext uri="{FF2B5EF4-FFF2-40B4-BE49-F238E27FC236}">
                <a16:creationId xmlns:a16="http://schemas.microsoft.com/office/drawing/2014/main" id="{30EF51A6-FA8B-B8BF-0DCC-29C9C7638C3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44314" y="1360733"/>
            <a:ext cx="738073" cy="738073"/>
          </a:xfrm>
          <a:prstGeom prst="rect">
            <a:avLst/>
          </a:prstGeom>
        </p:spPr>
      </p:pic>
      <p:pic>
        <p:nvPicPr>
          <p:cNvPr id="8" name="Bild 37">
            <a:extLst>
              <a:ext uri="{FF2B5EF4-FFF2-40B4-BE49-F238E27FC236}">
                <a16:creationId xmlns:a16="http://schemas.microsoft.com/office/drawing/2014/main" id="{693621CD-5FAB-04A1-3456-6C0A24FA3C9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36520" y="3052132"/>
            <a:ext cx="738073" cy="738073"/>
          </a:xfrm>
          <a:prstGeom prst="rect">
            <a:avLst/>
          </a:prstGeom>
        </p:spPr>
      </p:pic>
      <p:pic>
        <p:nvPicPr>
          <p:cNvPr id="9" name="Bild 41">
            <a:extLst>
              <a:ext uri="{FF2B5EF4-FFF2-40B4-BE49-F238E27FC236}">
                <a16:creationId xmlns:a16="http://schemas.microsoft.com/office/drawing/2014/main" id="{D3610171-02B0-FDFB-0D10-D432A53956D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79695" y="2842482"/>
            <a:ext cx="738071" cy="738071"/>
          </a:xfrm>
          <a:prstGeom prst="rect">
            <a:avLst/>
          </a:prstGeom>
        </p:spPr>
      </p:pic>
      <p:pic>
        <p:nvPicPr>
          <p:cNvPr id="10" name="Bild 44">
            <a:extLst>
              <a:ext uri="{FF2B5EF4-FFF2-40B4-BE49-F238E27FC236}">
                <a16:creationId xmlns:a16="http://schemas.microsoft.com/office/drawing/2014/main" id="{76196356-868F-BDA0-6934-8037A2E6C045}"/>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69720" y="3876757"/>
            <a:ext cx="738071" cy="738071"/>
          </a:xfrm>
          <a:prstGeom prst="rect">
            <a:avLst/>
          </a:prstGeom>
        </p:spPr>
      </p:pic>
      <p:pic>
        <p:nvPicPr>
          <p:cNvPr id="11" name="Bild 47">
            <a:extLst>
              <a:ext uri="{FF2B5EF4-FFF2-40B4-BE49-F238E27FC236}">
                <a16:creationId xmlns:a16="http://schemas.microsoft.com/office/drawing/2014/main" id="{8AE84B33-B841-1FE3-576C-822D11F33CF5}"/>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88796" y="3052133"/>
            <a:ext cx="738073" cy="738073"/>
          </a:xfrm>
          <a:prstGeom prst="rect">
            <a:avLst/>
          </a:prstGeom>
        </p:spPr>
      </p:pic>
      <p:pic>
        <p:nvPicPr>
          <p:cNvPr id="12" name="Bild 14">
            <a:extLst>
              <a:ext uri="{FF2B5EF4-FFF2-40B4-BE49-F238E27FC236}">
                <a16:creationId xmlns:a16="http://schemas.microsoft.com/office/drawing/2014/main" id="{1EFD4C93-D28C-AF98-2621-C46594AA4BAA}"/>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623233" y="1716372"/>
            <a:ext cx="738071" cy="738071"/>
          </a:xfrm>
          <a:prstGeom prst="rect">
            <a:avLst/>
          </a:prstGeom>
        </p:spPr>
      </p:pic>
      <p:pic>
        <p:nvPicPr>
          <p:cNvPr id="13" name="Bild 28">
            <a:extLst>
              <a:ext uri="{FF2B5EF4-FFF2-40B4-BE49-F238E27FC236}">
                <a16:creationId xmlns:a16="http://schemas.microsoft.com/office/drawing/2014/main" id="{CAFC9206-4128-8843-A2BA-96011EB0B005}"/>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89018" y="2506971"/>
            <a:ext cx="738071" cy="738071"/>
          </a:xfrm>
          <a:prstGeom prst="rect">
            <a:avLst/>
          </a:prstGeom>
        </p:spPr>
      </p:pic>
      <p:pic>
        <p:nvPicPr>
          <p:cNvPr id="14" name="Bild 30">
            <a:extLst>
              <a:ext uri="{FF2B5EF4-FFF2-40B4-BE49-F238E27FC236}">
                <a16:creationId xmlns:a16="http://schemas.microsoft.com/office/drawing/2014/main" id="{4A96BE09-06AC-E4DD-88E3-F624A5CECFE2}"/>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294454" y="1107532"/>
            <a:ext cx="738071" cy="738071"/>
          </a:xfrm>
          <a:prstGeom prst="rect">
            <a:avLst/>
          </a:prstGeom>
        </p:spPr>
      </p:pic>
      <p:pic>
        <p:nvPicPr>
          <p:cNvPr id="15" name="Bild 37">
            <a:extLst>
              <a:ext uri="{FF2B5EF4-FFF2-40B4-BE49-F238E27FC236}">
                <a16:creationId xmlns:a16="http://schemas.microsoft.com/office/drawing/2014/main" id="{B8A87438-FC0D-5AC2-EF08-7F92472AB474}"/>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86189" y="2412951"/>
            <a:ext cx="738071" cy="738071"/>
          </a:xfrm>
          <a:prstGeom prst="rect">
            <a:avLst/>
          </a:prstGeom>
        </p:spPr>
      </p:pic>
      <p:pic>
        <p:nvPicPr>
          <p:cNvPr id="16" name="Bild 41">
            <a:extLst>
              <a:ext uri="{FF2B5EF4-FFF2-40B4-BE49-F238E27FC236}">
                <a16:creationId xmlns:a16="http://schemas.microsoft.com/office/drawing/2014/main" id="{2D726CD8-3647-E841-B328-F3E882FA3015}"/>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879154" y="2159791"/>
            <a:ext cx="738071" cy="738071"/>
          </a:xfrm>
          <a:prstGeom prst="rect">
            <a:avLst/>
          </a:prstGeom>
        </p:spPr>
      </p:pic>
      <p:pic>
        <p:nvPicPr>
          <p:cNvPr id="17" name="Bild 44">
            <a:extLst>
              <a:ext uri="{FF2B5EF4-FFF2-40B4-BE49-F238E27FC236}">
                <a16:creationId xmlns:a16="http://schemas.microsoft.com/office/drawing/2014/main" id="{B6FCEC47-641A-146C-59A1-9B222EF3F78A}"/>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144315" y="3696920"/>
            <a:ext cx="738073" cy="738073"/>
          </a:xfrm>
          <a:prstGeom prst="rect">
            <a:avLst/>
          </a:prstGeom>
        </p:spPr>
      </p:pic>
      <p:pic>
        <p:nvPicPr>
          <p:cNvPr id="18" name="Bild 47">
            <a:extLst>
              <a:ext uri="{FF2B5EF4-FFF2-40B4-BE49-F238E27FC236}">
                <a16:creationId xmlns:a16="http://schemas.microsoft.com/office/drawing/2014/main" id="{7FC39D64-A7F8-B894-E581-5A68F53E4B65}"/>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639629" y="2100133"/>
            <a:ext cx="738071" cy="738071"/>
          </a:xfrm>
          <a:prstGeom prst="rect">
            <a:avLst/>
          </a:prstGeom>
        </p:spPr>
      </p:pic>
      <p:sp>
        <p:nvSpPr>
          <p:cNvPr id="4" name="Titel 2">
            <a:extLst>
              <a:ext uri="{FF2B5EF4-FFF2-40B4-BE49-F238E27FC236}">
                <a16:creationId xmlns:a16="http://schemas.microsoft.com/office/drawing/2014/main" id="{A0BFDCEC-2DB6-269C-CA37-4A18E6A82499}"/>
              </a:ext>
            </a:extLst>
          </p:cNvPr>
          <p:cNvSpPr txBox="1">
            <a:spLocks/>
          </p:cNvSpPr>
          <p:nvPr/>
        </p:nvSpPr>
        <p:spPr>
          <a:xfrm>
            <a:off x="457200" y="1371973"/>
            <a:ext cx="3887708" cy="611620"/>
          </a:xfrm>
          <a:prstGeom prst="rect">
            <a:avLst/>
          </a:prstGeom>
          <a:noFill/>
        </p:spPr>
        <p:txBody>
          <a:bodyPr vert="horz" lIns="0" tIns="0" rIns="0" bIns="0" rtlCol="0" anchor="t" anchorCtr="0">
            <a:noAutofit/>
          </a:bodyPr>
          <a:lstStyle>
            <a:lvl1pPr algn="l" defTabSz="457337" rtl="0" eaLnBrk="1" latinLnBrk="0" hangingPunct="1">
              <a:spcBef>
                <a:spcPct val="0"/>
              </a:spcBef>
              <a:buNone/>
              <a:defRPr sz="2801" b="1" i="0" kern="1200" cap="all">
                <a:solidFill>
                  <a:schemeClr val="tx1"/>
                </a:solidFill>
                <a:latin typeface="Point Extra Bold" pitchFamily="2" charset="77"/>
                <a:ea typeface="+mj-ea"/>
                <a:cs typeface="Point Extra Bold"/>
              </a:defRPr>
            </a:lvl1pPr>
          </a:lstStyle>
          <a:p>
            <a:r>
              <a:rPr lang="de-DE" sz="2400" b="0" cap="none" dirty="0"/>
              <a:t>Zustimmung zu Mobilitätsthemen</a:t>
            </a:r>
          </a:p>
        </p:txBody>
      </p:sp>
    </p:spTree>
    <p:extLst>
      <p:ext uri="{BB962C8B-B14F-4D97-AF65-F5344CB8AC3E}">
        <p14:creationId xmlns:p14="http://schemas.microsoft.com/office/powerpoint/2010/main" val="4111541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3D1D4-E0C1-7E0C-3521-D924FB6A7FD2}"/>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23784A9C-EA6D-4B76-8FCA-886AF4F9FEBB}"/>
              </a:ext>
            </a:extLst>
          </p:cNvPr>
          <p:cNvSpPr>
            <a:spLocks noGrp="1"/>
          </p:cNvSpPr>
          <p:nvPr>
            <p:ph type="sldNum" sz="quarter" idx="12"/>
          </p:nvPr>
        </p:nvSpPr>
        <p:spPr/>
        <p:txBody>
          <a:bodyPr/>
          <a:lstStyle/>
          <a:p>
            <a:fld id="{398F31F2-0239-6642-8212-393F89E1AC2E}" type="slidenum">
              <a:rPr lang="de-DE" smtClean="0"/>
              <a:pPr/>
              <a:t>8</a:t>
            </a:fld>
            <a:endParaRPr lang="de-DE" dirty="0"/>
          </a:p>
        </p:txBody>
      </p:sp>
      <p:sp>
        <p:nvSpPr>
          <p:cNvPr id="2" name="Titel 1">
            <a:extLst>
              <a:ext uri="{FF2B5EF4-FFF2-40B4-BE49-F238E27FC236}">
                <a16:creationId xmlns:a16="http://schemas.microsoft.com/office/drawing/2014/main" id="{1B8DBCED-23DB-D6E5-7958-F97DEE5FF7FD}"/>
              </a:ext>
            </a:extLst>
          </p:cNvPr>
          <p:cNvSpPr>
            <a:spLocks noGrp="1"/>
          </p:cNvSpPr>
          <p:nvPr>
            <p:ph type="title"/>
          </p:nvPr>
        </p:nvSpPr>
        <p:spPr>
          <a:xfrm>
            <a:off x="457200" y="307104"/>
            <a:ext cx="7808686" cy="382108"/>
          </a:xfrm>
        </p:spPr>
        <p:txBody>
          <a:bodyPr>
            <a:normAutofit fontScale="90000"/>
          </a:bodyPr>
          <a:lstStyle/>
          <a:p>
            <a:r>
              <a:rPr lang="de-DE" sz="1800" dirty="0" err="1"/>
              <a:t>Mobiltitätsaussage</a:t>
            </a:r>
            <a:r>
              <a:rPr lang="de-DE" sz="1800" dirty="0"/>
              <a:t> 1: </a:t>
            </a:r>
            <a:br>
              <a:rPr lang="de-DE" sz="2400" dirty="0"/>
            </a:br>
            <a:r>
              <a:rPr lang="de-DE" sz="2200" dirty="0"/>
              <a:t>Die städtische Mobilitätspolitik verfolgt Ziele zum Schutz des Klimas und der CO2-Einsparung.</a:t>
            </a:r>
            <a:endParaRPr lang="de-DE" sz="2400" dirty="0">
              <a:solidFill>
                <a:srgbClr val="000000"/>
              </a:solidFill>
            </a:endParaRPr>
          </a:p>
        </p:txBody>
      </p:sp>
      <p:sp>
        <p:nvSpPr>
          <p:cNvPr id="10" name="Inhaltsplatzhalter 6">
            <a:extLst>
              <a:ext uri="{FF2B5EF4-FFF2-40B4-BE49-F238E27FC236}">
                <a16:creationId xmlns:a16="http://schemas.microsoft.com/office/drawing/2014/main" id="{01C2AF28-0B83-BB36-D51F-27E04B561A8D}"/>
              </a:ext>
            </a:extLst>
          </p:cNvPr>
          <p:cNvSpPr txBox="1">
            <a:spLocks/>
          </p:cNvSpPr>
          <p:nvPr/>
        </p:nvSpPr>
        <p:spPr>
          <a:xfrm>
            <a:off x="4572000" y="1325563"/>
            <a:ext cx="3706812" cy="3273733"/>
          </a:xfrm>
          <a:prstGeom prst="rect">
            <a:avLst/>
          </a:prstGeom>
        </p:spPr>
        <p:txBody>
          <a:bodyPr vert="horz" lIns="0" tIns="0" rIns="91440" bIns="0" rtlCol="0">
            <a:noAutofit/>
          </a:bodyPr>
          <a:lstStyle>
            <a:lvl1pPr marL="343003" indent="-343003"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1pPr>
            <a:lvl2pPr marL="743173" indent="-285836"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2pPr>
            <a:lvl3pPr marL="1143343"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3pPr>
            <a:lvl4pPr marL="1600680"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4pPr>
            <a:lvl5pPr marL="2058017" indent="-228669" algn="l" defTabSz="457337" rtl="0" eaLnBrk="1" latinLnBrk="0" hangingPunct="1">
              <a:spcBef>
                <a:spcPts val="400"/>
              </a:spcBef>
              <a:buClr>
                <a:schemeClr val="accent2"/>
              </a:buClr>
              <a:buFont typeface="Wingdings" charset="2"/>
              <a:buChar char="§"/>
              <a:defRPr sz="1800" b="0" i="0" kern="1200">
                <a:solidFill>
                  <a:schemeClr val="tx1"/>
                </a:solidFill>
                <a:latin typeface="DGB"/>
                <a:ea typeface="Frutiger 47 Light Condensed" charset="0"/>
                <a:cs typeface="Frutiger 47 Light Condensed" charset="0"/>
              </a:defRPr>
            </a:lvl5pPr>
            <a:lvl6pPr marL="2515354" indent="-228669" algn="l" defTabSz="457337" rtl="0" eaLnBrk="1" latinLnBrk="0" hangingPunct="1">
              <a:spcBef>
                <a:spcPct val="20000"/>
              </a:spcBef>
              <a:buFont typeface="Arial"/>
              <a:buChar char="•"/>
              <a:defRPr sz="2001" kern="1200">
                <a:solidFill>
                  <a:schemeClr val="tx1"/>
                </a:solidFill>
                <a:latin typeface="+mn-lt"/>
                <a:ea typeface="+mn-ea"/>
                <a:cs typeface="+mn-cs"/>
              </a:defRPr>
            </a:lvl6pPr>
            <a:lvl7pPr marL="2972692" indent="-228669" algn="l" defTabSz="457337" rtl="0" eaLnBrk="1" latinLnBrk="0" hangingPunct="1">
              <a:spcBef>
                <a:spcPct val="20000"/>
              </a:spcBef>
              <a:buFont typeface="Arial"/>
              <a:buChar char="•"/>
              <a:defRPr sz="2001" kern="1200">
                <a:solidFill>
                  <a:schemeClr val="tx1"/>
                </a:solidFill>
                <a:latin typeface="+mn-lt"/>
                <a:ea typeface="+mn-ea"/>
                <a:cs typeface="+mn-cs"/>
              </a:defRPr>
            </a:lvl7pPr>
            <a:lvl8pPr marL="3430029" indent="-228669" algn="l" defTabSz="457337" rtl="0" eaLnBrk="1" latinLnBrk="0" hangingPunct="1">
              <a:spcBef>
                <a:spcPct val="20000"/>
              </a:spcBef>
              <a:buFont typeface="Arial"/>
              <a:buChar char="•"/>
              <a:defRPr sz="2001" kern="1200">
                <a:solidFill>
                  <a:schemeClr val="tx1"/>
                </a:solidFill>
                <a:latin typeface="+mn-lt"/>
                <a:ea typeface="+mn-ea"/>
                <a:cs typeface="+mn-cs"/>
              </a:defRPr>
            </a:lvl8pPr>
            <a:lvl9pPr marL="3887366" indent="-228669" algn="l" defTabSz="457337" rtl="0" eaLnBrk="1" latinLnBrk="0" hangingPunct="1">
              <a:spcBef>
                <a:spcPct val="20000"/>
              </a:spcBef>
              <a:buFont typeface="Arial"/>
              <a:buChar char="•"/>
              <a:defRPr sz="2001" kern="1200">
                <a:solidFill>
                  <a:schemeClr val="tx1"/>
                </a:solidFill>
                <a:latin typeface="+mn-lt"/>
                <a:ea typeface="+mn-ea"/>
                <a:cs typeface="+mn-cs"/>
              </a:defRPr>
            </a:lvl9pPr>
          </a:lstStyle>
          <a:p>
            <a:pPr marL="271463" indent="-271463">
              <a:buFont typeface="Wingdings" panose="05000000000000000000" pitchFamily="2" charset="2"/>
              <a:buChar char="§"/>
            </a:pPr>
            <a:r>
              <a:rPr lang="de-DE" sz="1200" dirty="0">
                <a:latin typeface="DGB" panose="020B0406020204020204" pitchFamily="34" charset="0"/>
              </a:rPr>
              <a:t>Im Rahmen der Befragung wurden auch eine Aussagen gezeigt, zu denen die Befragten ihre Zustimmung äußern konnten.</a:t>
            </a:r>
          </a:p>
          <a:p>
            <a:pPr marL="271463" indent="-271463">
              <a:buFont typeface="Wingdings" panose="05000000000000000000" pitchFamily="2" charset="2"/>
              <a:buChar char="§"/>
            </a:pPr>
            <a:endParaRPr lang="de-DE" sz="1200" dirty="0">
              <a:latin typeface="DGB" panose="020B0406020204020204" pitchFamily="34" charset="0"/>
            </a:endParaRPr>
          </a:p>
          <a:p>
            <a:pPr marL="271463" indent="-271463">
              <a:buFont typeface="Wingdings" panose="05000000000000000000" pitchFamily="2" charset="2"/>
              <a:buChar char="§"/>
            </a:pPr>
            <a:r>
              <a:rPr lang="de-DE" sz="1200" dirty="0">
                <a:latin typeface="DGB" panose="020B0406020204020204" pitchFamily="34" charset="0"/>
              </a:rPr>
              <a:t>Danach gefragt, ob die Mobilitätspolitik der Stadt Karlsruhe Ziele zum Schutz des Klimas und der CO2-Einsparung verfolgt, wird deutlich, dass die meisten Teilnehmenden (38 %) diese Aussage nicht beantworten können. Hieraus wird deutlich, dass eine besser Informations- und Öffentlichkeitsarbeit zu leisten ist.</a:t>
            </a:r>
          </a:p>
          <a:p>
            <a:pPr marL="271463" indent="-271463">
              <a:buFont typeface="Wingdings" panose="05000000000000000000" pitchFamily="2" charset="2"/>
              <a:buChar char="§"/>
            </a:pPr>
            <a:r>
              <a:rPr lang="de-DE" sz="1200" dirty="0">
                <a:latin typeface="DGB" panose="020B0406020204020204" pitchFamily="34" charset="0"/>
              </a:rPr>
              <a:t>Rund zwei Fünftel (41 %) stimmt dieser Aussage (eher) zu.</a:t>
            </a:r>
          </a:p>
          <a:p>
            <a:pPr marL="271463" indent="-271463">
              <a:buFont typeface="Wingdings" panose="05000000000000000000" pitchFamily="2" charset="2"/>
              <a:buChar char="§"/>
            </a:pPr>
            <a:r>
              <a:rPr lang="de-DE" sz="1200" dirty="0">
                <a:latin typeface="DGB" panose="020B0406020204020204" pitchFamily="34" charset="0"/>
              </a:rPr>
              <a:t>Ein Fünftel (21 %) stimmt dieser Aussage wiederum (eher) nicht zu.</a:t>
            </a:r>
          </a:p>
        </p:txBody>
      </p:sp>
      <p:graphicFrame>
        <p:nvGraphicFramePr>
          <p:cNvPr id="7" name="Inhaltsplatzhalter 6">
            <a:extLst>
              <a:ext uri="{FF2B5EF4-FFF2-40B4-BE49-F238E27FC236}">
                <a16:creationId xmlns:a16="http://schemas.microsoft.com/office/drawing/2014/main" id="{66E0D64D-070E-3D60-43DA-E02C2BF3574E}"/>
              </a:ext>
            </a:extLst>
          </p:cNvPr>
          <p:cNvGraphicFramePr>
            <a:graphicFrameLocks noGrp="1"/>
          </p:cNvGraphicFramePr>
          <p:nvPr>
            <p:ph sz="quarter" idx="13"/>
            <p:extLst>
              <p:ext uri="{D42A27DB-BD31-4B8C-83A1-F6EECF244321}">
                <p14:modId xmlns:p14="http://schemas.microsoft.com/office/powerpoint/2010/main" val="2246455483"/>
              </p:ext>
            </p:extLst>
          </p:nvPr>
        </p:nvGraphicFramePr>
        <p:xfrm>
          <a:off x="468313" y="1325563"/>
          <a:ext cx="4103687" cy="301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6408766"/>
      </p:ext>
    </p:extLst>
  </p:cSld>
  <p:clrMapOvr>
    <a:masterClrMapping/>
  </p:clrMapOvr>
</p:sld>
</file>

<file path=ppt/theme/theme1.xml><?xml version="1.0" encoding="utf-8"?>
<a:theme xmlns:a="http://schemas.openxmlformats.org/drawingml/2006/main" name="PP-Vorlage_Zukunftsdialog_final">
  <a:themeElements>
    <a:clrScheme name="Zukunftsdialog 3">
      <a:dk1>
        <a:srgbClr val="000000"/>
      </a:dk1>
      <a:lt1>
        <a:srgbClr val="FFFFFF"/>
      </a:lt1>
      <a:dk2>
        <a:srgbClr val="8B3BAA"/>
      </a:dk2>
      <a:lt2>
        <a:srgbClr val="FFFFFF"/>
      </a:lt2>
      <a:accent1>
        <a:srgbClr val="8B3BAA"/>
      </a:accent1>
      <a:accent2>
        <a:srgbClr val="F00000"/>
      </a:accent2>
      <a:accent3>
        <a:srgbClr val="78D2B3"/>
      </a:accent3>
      <a:accent4>
        <a:srgbClr val="FFA6A6"/>
      </a:accent4>
      <a:accent5>
        <a:srgbClr val="CEEBD9"/>
      </a:accent5>
      <a:accent6>
        <a:srgbClr val="D6BCDD"/>
      </a:accent6>
      <a:hlink>
        <a:srgbClr val="8B3BAA"/>
      </a:hlink>
      <a:folHlink>
        <a:srgbClr val="78D2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defPPr>
      </a:lstStyle>
    </a:txDef>
  </a:objectDefaults>
  <a:extraClrSchemeLst/>
  <a:extLst>
    <a:ext uri="{05A4C25C-085E-4340-85A3-A5531E510DB2}">
      <thm15:themeFamily xmlns:thm15="http://schemas.microsoft.com/office/thememl/2012/main" name="PP-Vorlage_Zukunftsdialog_final.potx" id="{01412EDD-D2D6-4B4F-BCBE-957C26951221}" vid="{D2E69FB3-5FBF-F542-8722-49A5E941BE5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PP-Vorlage_Zukunftsdialog_final (002)</Template>
  <TotalTime>0</TotalTime>
  <Words>8338</Words>
  <Application>Microsoft Office PowerPoint</Application>
  <PresentationFormat>Benutzerdefiniert</PresentationFormat>
  <Paragraphs>600</Paragraphs>
  <Slides>25</Slides>
  <Notes>14</Notes>
  <HiddenSlides>1</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25</vt:i4>
      </vt:variant>
    </vt:vector>
  </HeadingPairs>
  <TitlesOfParts>
    <vt:vector size="32" baseType="lpstr">
      <vt:lpstr>Arial</vt:lpstr>
      <vt:lpstr>Calibri</vt:lpstr>
      <vt:lpstr>DGB</vt:lpstr>
      <vt:lpstr>Point Extra Bold</vt:lpstr>
      <vt:lpstr>Point Semi Bold</vt:lpstr>
      <vt:lpstr>Wingdings</vt:lpstr>
      <vt:lpstr>PP-Vorlage_Zukunftsdialog_final</vt:lpstr>
      <vt:lpstr>Mobilitätswende jetzt gestalten!</vt:lpstr>
      <vt:lpstr>Unsere Erhebung</vt:lpstr>
      <vt:lpstr>Die Ergebnisse</vt:lpstr>
      <vt:lpstr>Verkehrsmittel auf dem Weg zur Arbeit</vt:lpstr>
      <vt:lpstr>Hauptgründe für die Wahl des Verkehrsmittels</vt:lpstr>
      <vt:lpstr>Hinderungsgründe für die Nutzung von ÖPNV und/oder Fahrräder</vt:lpstr>
      <vt:lpstr>Was sind die Gründe, weshalb Sie den ÖPNV nutzen?</vt:lpstr>
      <vt:lpstr>Die Ergebnisse</vt:lpstr>
      <vt:lpstr>Mobiltitätsaussage 1:  Die städtische Mobilitätspolitik verfolgt Ziele zum Schutz des Klimas und der CO2-Einsparung.</vt:lpstr>
      <vt:lpstr>Mobiltitätsaussage 2:  Das Angebot des Öffentlichen Nahverkehrs hat sich in den vergangenen fünf Jahren verbessert.</vt:lpstr>
      <vt:lpstr>Mobiltitätsaussage 3:  Die Fahrradinfrastruktur (Radwege, Stellplätze, Sicherheit) hat sich in den vergangenen fünf Jahren verbessert.</vt:lpstr>
      <vt:lpstr>Mobiltitätsaussage 4:  Der Ausbau der Elektroladeinfrastruktur schreitet voran.</vt:lpstr>
      <vt:lpstr>Mobiltitätsaussage 5:  Das 2017 gestartete Projekt "regiomove" hat die individuellen Mobilitätsangebote verbessert.</vt:lpstr>
      <vt:lpstr>Mobiltitätsaussage 6:  Der öffentl. Fahrradverleih in Ka (KVV.nextbike) ist ideal, um die letzte Meile zwischen Zuhause/Arbeitsstätte und Haltestelle zu radeln.</vt:lpstr>
      <vt:lpstr>Die Ergebnisse</vt:lpstr>
      <vt:lpstr>Welche Maßnahmen eines (betrieblichen) Mobilitäts-management würden aus Ihrer Sicht zielführend sein?</vt:lpstr>
      <vt:lpstr>Mobilitätspass: Welche Variante der Finanzierung des Mobilitätspasses würden Sie auf den ersten Blick bevorzugen?</vt:lpstr>
      <vt:lpstr>PowerPoint-Präsentation</vt:lpstr>
      <vt:lpstr>Die Ergebnisse</vt:lpstr>
      <vt:lpstr>Unsere Befragungsteilnehmende</vt:lpstr>
      <vt:lpstr>Die Arbeitsrealitäten unserer Befragungsteilnehmenden</vt:lpstr>
      <vt:lpstr>Die Arbeitsrealitäten unserer Befragungsteilnehmenden</vt:lpstr>
      <vt:lpstr>Die Arbeitsrealitäten unserer Befragungsteilnehmenden</vt:lpstr>
      <vt:lpstr>Die Arbeitsrealitäten unserer Befragungsteilnehmenden</vt:lpstr>
      <vt:lpstr>Die Erkenntnisse</vt:lpstr>
    </vt:vector>
  </TitlesOfParts>
  <Manager/>
  <Company>Deutscher Gewerkschaftsbund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Biegner, Kathrin (DGB-BVV)</dc:creator>
  <cp:keywords/>
  <dc:description/>
  <cp:lastModifiedBy>Van Hoffs, Uta (DGB-BWU)</cp:lastModifiedBy>
  <cp:revision>84</cp:revision>
  <dcterms:created xsi:type="dcterms:W3CDTF">2019-10-15T07:27:54Z</dcterms:created>
  <dcterms:modified xsi:type="dcterms:W3CDTF">2024-08-05T09:20:50Z</dcterms:modified>
  <cp:category/>
</cp:coreProperties>
</file>